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1"/>
  </p:sldMasterIdLst>
  <p:notesMasterIdLst>
    <p:notesMasterId r:id="rId15"/>
  </p:notesMasterIdLst>
  <p:sldIdLst>
    <p:sldId id="285" r:id="rId2"/>
    <p:sldId id="350" r:id="rId3"/>
    <p:sldId id="326" r:id="rId4"/>
    <p:sldId id="303" r:id="rId5"/>
    <p:sldId id="304" r:id="rId6"/>
    <p:sldId id="338" r:id="rId7"/>
    <p:sldId id="339" r:id="rId8"/>
    <p:sldId id="329" r:id="rId9"/>
    <p:sldId id="341" r:id="rId10"/>
    <p:sldId id="342" r:id="rId11"/>
    <p:sldId id="344" r:id="rId12"/>
    <p:sldId id="346" r:id="rId13"/>
    <p:sldId id="348" r:id="rId14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94733" autoAdjust="0"/>
  </p:normalViewPr>
  <p:slideViewPr>
    <p:cSldViewPr>
      <p:cViewPr varScale="1">
        <p:scale>
          <a:sx n="109" d="100"/>
          <a:sy n="109" d="100"/>
        </p:scale>
        <p:origin x="150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9991E56-758D-47AF-BAA8-3CD3220B8AE0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65497D-A890-48AA-8527-863EABBC068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21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724764-7BF6-4D59-B91E-00C3F462C05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378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25603" name="Slide Number Placeholder 3"/>
          <p:cNvSpPr txBox="1">
            <a:spLocks noGrp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C975226-12B7-4B7A-9F12-07BE0F8B6727}" type="slidenum">
              <a:rPr lang="en-US" sz="1200">
                <a:latin typeface="Calibri" pitchFamily="34" charset="0"/>
              </a:rPr>
              <a:pPr algn="r"/>
              <a:t>10</a:t>
            </a:fld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212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25603" name="Slide Number Placeholder 3"/>
          <p:cNvSpPr txBox="1">
            <a:spLocks noGrp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C975226-12B7-4B7A-9F12-07BE0F8B6727}" type="slidenum">
              <a:rPr lang="en-US" sz="1200">
                <a:latin typeface="Calibri" pitchFamily="34" charset="0"/>
              </a:rPr>
              <a:pPr algn="r"/>
              <a:t>11</a:t>
            </a:fld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462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25603" name="Slide Number Placeholder 3"/>
          <p:cNvSpPr txBox="1">
            <a:spLocks noGrp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C975226-12B7-4B7A-9F12-07BE0F8B6727}" type="slidenum">
              <a:rPr lang="en-US" sz="1200">
                <a:latin typeface="Calibri" pitchFamily="34" charset="0"/>
              </a:rPr>
              <a:pPr algn="r"/>
              <a:t>12</a:t>
            </a:fld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6575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25603" name="Slide Number Placeholder 3"/>
          <p:cNvSpPr txBox="1">
            <a:spLocks noGrp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C975226-12B7-4B7A-9F12-07BE0F8B6727}" type="slidenum">
              <a:rPr lang="en-US" sz="1200">
                <a:latin typeface="Calibri" pitchFamily="34" charset="0"/>
              </a:rPr>
              <a:pPr algn="r"/>
              <a:t>13</a:t>
            </a:fld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882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5DDD24-6CDB-47C2-806A-2898ACA0EA5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03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5DDD24-6CDB-47C2-806A-2898ACA0EA5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74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23555" name="Slide Number Placeholder 3"/>
          <p:cNvSpPr txBox="1">
            <a:spLocks noGrp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D4EED25-5128-4196-ADF4-B8F38F7FF781}" type="slidenum">
              <a:rPr lang="en-US" sz="1200">
                <a:latin typeface="Calibri" pitchFamily="34" charset="0"/>
              </a:rPr>
              <a:pPr algn="r"/>
              <a:t>4</a:t>
            </a:fld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136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25603" name="Slide Number Placeholder 3"/>
          <p:cNvSpPr txBox="1">
            <a:spLocks noGrp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C975226-12B7-4B7A-9F12-07BE0F8B6727}" type="slidenum">
              <a:rPr lang="en-US" sz="1200">
                <a:latin typeface="Calibri" pitchFamily="34" charset="0"/>
              </a:rPr>
              <a:pPr algn="r"/>
              <a:t>5</a:t>
            </a:fld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382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25603" name="Slide Number Placeholder 3"/>
          <p:cNvSpPr txBox="1">
            <a:spLocks noGrp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C975226-12B7-4B7A-9F12-07BE0F8B6727}" type="slidenum">
              <a:rPr lang="en-US" sz="1200">
                <a:latin typeface="Calibri" pitchFamily="34" charset="0"/>
              </a:rPr>
              <a:pPr algn="r"/>
              <a:t>6</a:t>
            </a:fld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126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25603" name="Slide Number Placeholder 3"/>
          <p:cNvSpPr txBox="1">
            <a:spLocks noGrp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C975226-12B7-4B7A-9F12-07BE0F8B6727}" type="slidenum">
              <a:rPr lang="en-US" sz="1200">
                <a:latin typeface="Calibri" pitchFamily="34" charset="0"/>
              </a:rPr>
              <a:pPr algn="r"/>
              <a:t>7</a:t>
            </a:fld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518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25603" name="Slide Number Placeholder 3"/>
          <p:cNvSpPr txBox="1">
            <a:spLocks noGrp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C975226-12B7-4B7A-9F12-07BE0F8B6727}" type="slidenum">
              <a:rPr lang="en-US" sz="1200">
                <a:latin typeface="Calibri" pitchFamily="34" charset="0"/>
              </a:rPr>
              <a:pPr algn="r"/>
              <a:t>8</a:t>
            </a:fld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866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25603" name="Slide Number Placeholder 3"/>
          <p:cNvSpPr txBox="1">
            <a:spLocks noGrp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C975226-12B7-4B7A-9F12-07BE0F8B6727}" type="slidenum">
              <a:rPr lang="en-US" sz="1200">
                <a:latin typeface="Calibri" pitchFamily="34" charset="0"/>
              </a:rPr>
              <a:pPr algn="r"/>
              <a:t>9</a:t>
            </a:fld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149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Shape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Shape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de-DE"/>
              <a:t>18.12.2012</a:t>
            </a:r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2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67B44D1-5D18-4EB0-9F30-BF0F96B71A0B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18.12.2012</a:t>
            </a: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9C4D1-80FA-4B2E-98DB-BAE5C70BC725}" type="slidenum">
              <a:rPr lang="en-US"/>
              <a:pPr>
                <a:defRPr/>
              </a:pPr>
              <a:t>‹Nr.›</a:t>
            </a:fld>
            <a:endParaRPr 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18.12.2012</a:t>
            </a: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C08EA-6836-4548-A907-3163CADB959E}" type="slidenum">
              <a:rPr lang="en-US"/>
              <a:pPr>
                <a:defRPr/>
              </a:pPr>
              <a:t>‹Nr.›</a:t>
            </a:fld>
            <a:endParaRPr 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de-DE"/>
              <a:t>18.12.2012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9AD8FC9-30A8-4804-BDF1-77A5CE7BC61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de-DE"/>
              <a:t>18.12.2012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56ED90D-BF52-4D8C-BC21-2AFFFDAD1E2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de-DE"/>
              <a:t>18.12.2012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AB9AABC-1AAE-45AA-8140-3E543FDAFDD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de-DE"/>
              <a:t>18.12.2012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DDE18FE-3B41-4823-B80C-D82233CAE50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de-DE"/>
              <a:t>18.12.2012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DF68F2C-6775-4521-9EAA-3949E42E048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de-DE"/>
              <a:t>18.12.2012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42CF2F2-F0E4-40C4-87A8-96A213DBA66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de-DE"/>
              <a:t>18.12.2012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D3DCF58-5A68-4B20-B16F-D37306E4962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Shape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de-DE"/>
              <a:t>18.12.2012</a:t>
            </a: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2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AFCFD2D-E388-4775-98CB-A6043916CD5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de-DE"/>
              <a:t>18.12.2012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4C2B746-B294-41EA-A560-625FF20A77F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5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28625" y="1484313"/>
            <a:ext cx="8104188" cy="4016375"/>
          </a:xfrm>
        </p:spPr>
        <p:txBody>
          <a:bodyPr/>
          <a:lstStyle/>
          <a:p>
            <a:pPr marL="109537" indent="0" algn="ctr">
              <a:buNone/>
            </a:pPr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Digitisation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Administrative 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ourt </a:t>
            </a:r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Proceedings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85725" indent="0" eaLnBrk="1" hangingPunct="1">
              <a:buFont typeface="Wingdings 3" pitchFamily="18" charset="2"/>
              <a:buNone/>
            </a:pPr>
            <a:endParaRPr lang="de-DE" sz="2200" dirty="0">
              <a:latin typeface="Calibri" pitchFamily="34" charset="0"/>
            </a:endParaRPr>
          </a:p>
          <a:p>
            <a:pPr marL="85725" indent="0" eaLnBrk="1" hangingPunct="1">
              <a:buFont typeface="Wingdings 3" pitchFamily="18" charset="2"/>
              <a:buNone/>
            </a:pPr>
            <a:r>
              <a:rPr lang="de-DE" sz="2200" dirty="0">
                <a:latin typeface="Calibri" pitchFamily="34" charset="0"/>
              </a:rPr>
              <a:t>		            Prof. Dr. </a:t>
            </a:r>
            <a:r>
              <a:rPr lang="de-DE" sz="2200" dirty="0" err="1">
                <a:latin typeface="Calibri" pitchFamily="34" charset="0"/>
              </a:rPr>
              <a:t>Foroud</a:t>
            </a:r>
            <a:r>
              <a:rPr lang="de-DE" sz="2200" dirty="0">
                <a:latin typeface="Calibri" pitchFamily="34" charset="0"/>
              </a:rPr>
              <a:t> </a:t>
            </a:r>
            <a:r>
              <a:rPr lang="de-DE" sz="2200" dirty="0" smtClean="0">
                <a:latin typeface="Calibri" pitchFamily="34" charset="0"/>
              </a:rPr>
              <a:t>Shirvani</a:t>
            </a:r>
          </a:p>
          <a:p>
            <a:pPr marL="85725" indent="0" eaLnBrk="1" hangingPunct="1">
              <a:buFont typeface="Wingdings 3" pitchFamily="18" charset="2"/>
              <a:buNone/>
            </a:pPr>
            <a:r>
              <a:rPr lang="de-DE" sz="2200" dirty="0">
                <a:latin typeface="Calibri" pitchFamily="34" charset="0"/>
              </a:rPr>
              <a:t>	</a:t>
            </a:r>
            <a:r>
              <a:rPr lang="de-DE" sz="2200" dirty="0" smtClean="0">
                <a:latin typeface="Calibri" pitchFamily="34" charset="0"/>
              </a:rPr>
              <a:t>		University </a:t>
            </a:r>
            <a:r>
              <a:rPr lang="de-DE" sz="2200" dirty="0" err="1" smtClean="0">
                <a:latin typeface="Calibri" pitchFamily="34" charset="0"/>
              </a:rPr>
              <a:t>of</a:t>
            </a:r>
            <a:r>
              <a:rPr lang="de-DE" sz="2200" dirty="0" smtClean="0">
                <a:latin typeface="Calibri" pitchFamily="34" charset="0"/>
              </a:rPr>
              <a:t> Bonn</a:t>
            </a:r>
            <a:endParaRPr lang="de-DE" sz="2200" dirty="0">
              <a:latin typeface="Calibri" pitchFamily="34" charset="0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79412" y="266700"/>
            <a:ext cx="8229601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de-DE" sz="2400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Gerade Verbindung 12"/>
          <p:cNvCxnSpPr/>
          <p:nvPr/>
        </p:nvCxnSpPr>
        <p:spPr>
          <a:xfrm rot="16200000" flipH="1">
            <a:off x="-238919" y="634207"/>
            <a:ext cx="1268413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9" name="Foliennummernplatzhalt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267B0A-11D1-4016-89FF-8ADF60E77B96}" type="slidenum">
              <a:rPr lang="en-US" smtClean="0">
                <a:latin typeface="LMU CompatilFac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LMU CompatilFact"/>
            </a:endParaRPr>
          </a:p>
        </p:txBody>
      </p:sp>
      <p:sp>
        <p:nvSpPr>
          <p:cNvPr id="16390" name="Datumsplatzhalt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latin typeface="LMU CompatilFact"/>
              </a:rPr>
              <a:t>27.05.2022</a:t>
            </a:r>
            <a:endParaRPr lang="en-US" dirty="0">
              <a:latin typeface="LMU CompatilF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4294967295"/>
          </p:nvPr>
        </p:nvSpPr>
        <p:spPr>
          <a:xfrm>
            <a:off x="428625" y="1484313"/>
            <a:ext cx="8104188" cy="40163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de-D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preserve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judicial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independence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digital </a:t>
            </a:r>
            <a:r>
              <a:rPr lang="de-DE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tools</a:t>
            </a:r>
            <a:r>
              <a:rPr lang="de-D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must not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have the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effect of controlling judicial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Therefore digital tools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must not: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Determine the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order of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processing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Determine the timing and content of the decision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llow unlimited control of judicial work</a:t>
            </a:r>
          </a:p>
          <a:p>
            <a:pPr>
              <a:buFont typeface="Symbol" panose="05050102010706020507" pitchFamily="18" charset="2"/>
              <a:buChar char="-"/>
            </a:pP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Digitisation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DE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Administrative Court </a:t>
            </a:r>
            <a:r>
              <a:rPr lang="de-DE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Proceedings</a:t>
            </a:r>
            <a:endParaRPr lang="de-DE" sz="2400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Gerade Verbindung 12"/>
          <p:cNvCxnSpPr/>
          <p:nvPr/>
        </p:nvCxnSpPr>
        <p:spPr>
          <a:xfrm rot="16200000" flipH="1">
            <a:off x="-238919" y="634207"/>
            <a:ext cx="1268413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1" name="Foliennummernplatzhalter 7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C9A25B5-400C-468A-A12E-AD533CE42B96}" type="slidenum">
              <a:rPr lang="en-US" sz="1000">
                <a:latin typeface="LMU CompatilFact"/>
              </a:rPr>
              <a:pPr algn="r"/>
              <a:t>10</a:t>
            </a:fld>
            <a:endParaRPr lang="en-US" sz="1000">
              <a:latin typeface="LMU CompatilFact"/>
            </a:endParaRPr>
          </a:p>
        </p:txBody>
      </p:sp>
      <p:sp>
        <p:nvSpPr>
          <p:cNvPr id="24582" name="Datumsplatzhalter 3"/>
          <p:cNvSpPr txBox="1">
            <a:spLocks noGrp="1"/>
          </p:cNvSpPr>
          <p:nvPr/>
        </p:nvSpPr>
        <p:spPr bwMode="auto">
          <a:xfrm>
            <a:off x="6712202" y="6408737"/>
            <a:ext cx="19192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de-DE" sz="1000" dirty="0" smtClean="0">
                <a:latin typeface="LMU CompatilFact"/>
              </a:rPr>
              <a:t>27.05.2022</a:t>
            </a:r>
            <a:endParaRPr lang="en-US" sz="1000" dirty="0">
              <a:latin typeface="LMU CompatilFact"/>
            </a:endParaRPr>
          </a:p>
        </p:txBody>
      </p:sp>
    </p:spTree>
    <p:extLst>
      <p:ext uri="{BB962C8B-B14F-4D97-AF65-F5344CB8AC3E}">
        <p14:creationId xmlns:p14="http://schemas.microsoft.com/office/powerpoint/2010/main" val="43143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4294967295"/>
          </p:nvPr>
        </p:nvSpPr>
        <p:spPr>
          <a:xfrm>
            <a:off x="428625" y="1484313"/>
            <a:ext cx="8104188" cy="4016375"/>
          </a:xfrm>
        </p:spPr>
        <p:txBody>
          <a:bodyPr/>
          <a:lstStyle/>
          <a:p>
            <a:pPr marL="109537" indent="0">
              <a:buNone/>
            </a:pPr>
            <a:r>
              <a:rPr lang="en-US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2) The Right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to be </a:t>
            </a:r>
            <a:r>
              <a:rPr lang="en-US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Heard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right to be heard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fundamental right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secure a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fair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procedure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(Article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103 (1)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Basic Law)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Art. 103 GG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(1) In the courts every person shall be entitled to a hearing in accordance with law</a:t>
            </a:r>
            <a:r>
              <a:rPr lang="en-US" sz="2400" dirty="0" smtClean="0">
                <a:latin typeface="Garamond" panose="02020404030301010803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right to be heard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sets limits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digitisation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 all procedural steps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of the administrative court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proceedings</a:t>
            </a: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Legal Tech applications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must not replace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interpersonal conversation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court</a:t>
            </a:r>
          </a:p>
          <a:p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Digitisation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DE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Administrative Court </a:t>
            </a:r>
            <a:r>
              <a:rPr lang="de-DE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Proceedings</a:t>
            </a:r>
            <a:endParaRPr lang="de-DE" sz="2400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Gerade Verbindung 12"/>
          <p:cNvCxnSpPr/>
          <p:nvPr/>
        </p:nvCxnSpPr>
        <p:spPr>
          <a:xfrm rot="16200000" flipH="1">
            <a:off x="-238919" y="634207"/>
            <a:ext cx="1268413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1" name="Foliennummernplatzhalter 7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C9A25B5-400C-468A-A12E-AD533CE42B96}" type="slidenum">
              <a:rPr lang="en-US" sz="1000">
                <a:latin typeface="LMU CompatilFact"/>
              </a:rPr>
              <a:pPr algn="r"/>
              <a:t>11</a:t>
            </a:fld>
            <a:endParaRPr lang="en-US" sz="1000">
              <a:latin typeface="LMU CompatilFact"/>
            </a:endParaRPr>
          </a:p>
        </p:txBody>
      </p:sp>
      <p:sp>
        <p:nvSpPr>
          <p:cNvPr id="24582" name="Datumsplatzhalter 3"/>
          <p:cNvSpPr txBox="1">
            <a:spLocks noGrp="1"/>
          </p:cNvSpPr>
          <p:nvPr/>
        </p:nvSpPr>
        <p:spPr bwMode="auto">
          <a:xfrm>
            <a:off x="6712202" y="6408737"/>
            <a:ext cx="19192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de-DE" sz="1000" dirty="0" smtClean="0">
                <a:latin typeface="LMU CompatilFact"/>
              </a:rPr>
              <a:t>27.05.2022</a:t>
            </a:r>
            <a:endParaRPr lang="en-US" sz="1000" dirty="0">
              <a:latin typeface="LMU CompatilFact"/>
            </a:endParaRPr>
          </a:p>
        </p:txBody>
      </p:sp>
    </p:spTree>
    <p:extLst>
      <p:ext uri="{BB962C8B-B14F-4D97-AF65-F5344CB8AC3E}">
        <p14:creationId xmlns:p14="http://schemas.microsoft.com/office/powerpoint/2010/main" val="24913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4294967295"/>
          </p:nvPr>
        </p:nvSpPr>
        <p:spPr>
          <a:xfrm>
            <a:off x="395287" y="1268414"/>
            <a:ext cx="8104188" cy="4447952"/>
          </a:xfrm>
        </p:spPr>
        <p:txBody>
          <a:bodyPr/>
          <a:lstStyle/>
          <a:p>
            <a:pPr marL="109537" indent="0">
              <a:buNone/>
            </a:pPr>
            <a:r>
              <a:rPr lang="de-DE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Right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to the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Lawful Judge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Art.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101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GG</a:t>
            </a:r>
          </a:p>
          <a:p>
            <a:r>
              <a:rPr lang="en-US" sz="2400" dirty="0" smtClean="0">
                <a:latin typeface="Garamond" panose="02020404030301010803" pitchFamily="18" charset="0"/>
              </a:rPr>
              <a:t>(1) Extraordinary </a:t>
            </a:r>
            <a:r>
              <a:rPr lang="en-US" sz="2400" dirty="0">
                <a:latin typeface="Garamond" panose="02020404030301010803" pitchFamily="18" charset="0"/>
              </a:rPr>
              <a:t>courts shall not be allowed. </a:t>
            </a:r>
            <a:r>
              <a:rPr lang="en-US" sz="2400" b="1" dirty="0">
                <a:latin typeface="Garamond" panose="02020404030301010803" pitchFamily="18" charset="0"/>
              </a:rPr>
              <a:t>No one may be removed from the jurisdiction of his lawful judge</a:t>
            </a:r>
            <a:r>
              <a:rPr lang="en-US" sz="2400" b="1" dirty="0" smtClean="0">
                <a:latin typeface="Garamond" panose="02020404030301010803" pitchFamily="18" charset="0"/>
              </a:rPr>
              <a:t>.</a:t>
            </a:r>
          </a:p>
          <a:p>
            <a:pPr marL="109537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he lawful judge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may not be influenced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his decision-making by digital applications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According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today’s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understanding</a:t>
            </a:r>
            <a:r>
              <a:rPr lang="de-D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t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he “lawful judge” is considered a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human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judge </a:t>
            </a: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Digitisation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DE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Administrative Court </a:t>
            </a:r>
            <a:r>
              <a:rPr lang="de-DE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Proceedings</a:t>
            </a:r>
            <a:endParaRPr lang="de-DE" sz="2400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Gerade Verbindung 12"/>
          <p:cNvCxnSpPr/>
          <p:nvPr/>
        </p:nvCxnSpPr>
        <p:spPr>
          <a:xfrm rot="16200000" flipH="1">
            <a:off x="-238919" y="634207"/>
            <a:ext cx="1268413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1" name="Foliennummernplatzhalter 7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C9A25B5-400C-468A-A12E-AD533CE42B96}" type="slidenum">
              <a:rPr lang="en-US" sz="1000">
                <a:latin typeface="LMU CompatilFact"/>
              </a:rPr>
              <a:pPr algn="r"/>
              <a:t>12</a:t>
            </a:fld>
            <a:endParaRPr lang="en-US" sz="1000">
              <a:latin typeface="LMU CompatilFact"/>
            </a:endParaRPr>
          </a:p>
        </p:txBody>
      </p:sp>
      <p:sp>
        <p:nvSpPr>
          <p:cNvPr id="24582" name="Datumsplatzhalter 3"/>
          <p:cNvSpPr txBox="1">
            <a:spLocks noGrp="1"/>
          </p:cNvSpPr>
          <p:nvPr/>
        </p:nvSpPr>
        <p:spPr bwMode="auto">
          <a:xfrm>
            <a:off x="6712202" y="6408737"/>
            <a:ext cx="19192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de-DE" sz="1000" dirty="0" smtClean="0">
                <a:latin typeface="LMU CompatilFact"/>
              </a:rPr>
              <a:t>27.05.2022</a:t>
            </a:r>
            <a:endParaRPr lang="en-US" sz="1000" dirty="0">
              <a:latin typeface="LMU CompatilFact"/>
            </a:endParaRPr>
          </a:p>
        </p:txBody>
      </p:sp>
    </p:spTree>
    <p:extLst>
      <p:ext uri="{BB962C8B-B14F-4D97-AF65-F5344CB8AC3E}">
        <p14:creationId xmlns:p14="http://schemas.microsoft.com/office/powerpoint/2010/main" val="333488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4294967295"/>
          </p:nvPr>
        </p:nvSpPr>
        <p:spPr>
          <a:xfrm>
            <a:off x="428625" y="1052737"/>
            <a:ext cx="8104188" cy="4447952"/>
          </a:xfrm>
        </p:spPr>
        <p:txBody>
          <a:bodyPr/>
          <a:lstStyle/>
          <a:p>
            <a:pPr marL="109537" indent="0">
              <a:buNone/>
            </a:pPr>
            <a:endParaRPr lang="de-DE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537" indent="0">
              <a:buNone/>
            </a:pPr>
            <a:r>
              <a:rPr lang="de-DE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IV. </a:t>
            </a:r>
            <a:r>
              <a:rPr lang="de-DE" sz="2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  <a:endParaRPr lang="de-DE" sz="2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Digitisation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Administrative 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Court </a:t>
            </a:r>
            <a:r>
              <a:rPr lang="de-DE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Proceedings</a:t>
            </a:r>
            <a:endParaRPr lang="de-DE" sz="2400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Gerade Verbindung 12"/>
          <p:cNvCxnSpPr/>
          <p:nvPr/>
        </p:nvCxnSpPr>
        <p:spPr>
          <a:xfrm rot="16200000" flipH="1">
            <a:off x="-238919" y="634207"/>
            <a:ext cx="1268413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1" name="Foliennummernplatzhalter 7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C9A25B5-400C-468A-A12E-AD533CE42B96}" type="slidenum">
              <a:rPr lang="en-US" sz="1000">
                <a:latin typeface="LMU CompatilFact"/>
              </a:rPr>
              <a:pPr algn="r"/>
              <a:t>13</a:t>
            </a:fld>
            <a:endParaRPr lang="en-US" sz="1000">
              <a:latin typeface="LMU CompatilFact"/>
            </a:endParaRPr>
          </a:p>
        </p:txBody>
      </p:sp>
      <p:sp>
        <p:nvSpPr>
          <p:cNvPr id="24582" name="Datumsplatzhalter 3"/>
          <p:cNvSpPr txBox="1">
            <a:spLocks noGrp="1"/>
          </p:cNvSpPr>
          <p:nvPr/>
        </p:nvSpPr>
        <p:spPr bwMode="auto">
          <a:xfrm>
            <a:off x="6712202" y="6408737"/>
            <a:ext cx="19192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de-DE" sz="1000" dirty="0" smtClean="0">
                <a:latin typeface="LMU CompatilFact"/>
              </a:rPr>
              <a:t>27.05.2022</a:t>
            </a:r>
            <a:endParaRPr lang="en-US" sz="1000" dirty="0">
              <a:latin typeface="LMU CompatilFact"/>
            </a:endParaRPr>
          </a:p>
        </p:txBody>
      </p:sp>
    </p:spTree>
    <p:extLst>
      <p:ext uri="{BB962C8B-B14F-4D97-AF65-F5344CB8AC3E}">
        <p14:creationId xmlns:p14="http://schemas.microsoft.com/office/powerpoint/2010/main" val="223781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95287" y="1417638"/>
            <a:ext cx="8104188" cy="5211986"/>
          </a:xfrm>
        </p:spPr>
        <p:txBody>
          <a:bodyPr/>
          <a:lstStyle/>
          <a:p>
            <a:pPr marL="109538" indent="0" eaLnBrk="1" hangingPunct="1">
              <a:buNone/>
            </a:pPr>
            <a:r>
              <a:rPr lang="de-DE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I. </a:t>
            </a:r>
            <a:r>
              <a:rPr lang="de-DE" sz="2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  <a:endParaRPr lang="de-DE" sz="2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0900" indent="-342900" eaLnBrk="1" hangingPunct="1"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Numerous opportunities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offered by digital elements in administrative court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proceedings </a:t>
            </a:r>
          </a:p>
          <a:p>
            <a:pPr marL="450900" indent="-342900"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process requires a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legally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secure basis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must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be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 line with the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constitution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538" indent="0" eaLnBrk="1" hangingPunct="1">
              <a:buNone/>
            </a:pPr>
            <a:r>
              <a:rPr lang="de-DE" sz="2600" b="1" dirty="0">
                <a:latin typeface="Calibri" panose="020F0502020204030204" pitchFamily="34" charset="0"/>
                <a:cs typeface="Calibri" panose="020F0502020204030204" pitchFamily="34" charset="0"/>
              </a:rPr>
              <a:t>Outline</a:t>
            </a:r>
          </a:p>
          <a:p>
            <a:pPr marL="450900" indent="-342900" eaLnBrk="1" hangingPunct="1">
              <a:buFont typeface="Wingdings" panose="05000000000000000000" pitchFamily="2" charset="2"/>
              <a:buChar char="Ø"/>
            </a:pPr>
            <a:r>
              <a:rPr lang="de-D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II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Status of the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Digitisation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of Administrative Court Proceedings in Germany</a:t>
            </a:r>
          </a:p>
          <a:p>
            <a:pPr marL="450900" indent="-342900" eaLnBrk="1" hangingPunct="1"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III. Constitutional Limits</a:t>
            </a:r>
          </a:p>
          <a:p>
            <a:pPr marL="450900" indent="-342900" eaLnBrk="1" hangingPunct="1">
              <a:buFont typeface="Wingdings" panose="05000000000000000000" pitchFamily="2" charset="2"/>
              <a:buChar char="Ø"/>
            </a:pPr>
            <a:r>
              <a:rPr lang="de-DE" sz="2400" dirty="0">
                <a:latin typeface="Calibri" pitchFamily="34" charset="0"/>
                <a:cs typeface="Calibri" panose="020F0502020204030204" pitchFamily="34" charset="0"/>
              </a:rPr>
              <a:t>IV. </a:t>
            </a:r>
            <a:r>
              <a:rPr lang="de-DE" sz="2400" dirty="0" err="1">
                <a:latin typeface="Calibri" pitchFamily="34" charset="0"/>
                <a:cs typeface="Calibri" panose="020F0502020204030204" pitchFamily="34" charset="0"/>
              </a:rPr>
              <a:t>Conclusion</a:t>
            </a:r>
            <a:endParaRPr lang="de-DE" sz="2400" dirty="0">
              <a:latin typeface="Calibri" pitchFamily="34" charset="0"/>
              <a:cs typeface="Calibri" panose="020F0502020204030204" pitchFamily="34" charset="0"/>
            </a:endParaRPr>
          </a:p>
          <a:p>
            <a:pPr marL="450900" indent="-342900" eaLnBrk="1" hangingPunct="1">
              <a:buFont typeface="Wingdings" panose="05000000000000000000" pitchFamily="2" charset="2"/>
              <a:buChar char="Ø"/>
            </a:pP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Digitisation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DE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Administrative Court </a:t>
            </a:r>
            <a:r>
              <a:rPr lang="de-DE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Proceedings</a:t>
            </a:r>
            <a:endParaRPr lang="de-DE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Gerade Verbindung 12"/>
          <p:cNvCxnSpPr/>
          <p:nvPr/>
        </p:nvCxnSpPr>
        <p:spPr>
          <a:xfrm rot="16200000" flipH="1">
            <a:off x="-238919" y="634207"/>
            <a:ext cx="1268413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5" name="Foliennummernplatzhalt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9BF088-022C-4277-9264-01CE02C71D2D}" type="slidenum">
              <a:rPr lang="en-US" smtClean="0">
                <a:latin typeface="LMU CompatilFac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LMU CompatilFact"/>
            </a:endParaRPr>
          </a:p>
        </p:txBody>
      </p:sp>
      <p:sp>
        <p:nvSpPr>
          <p:cNvPr id="20486" name="Datumsplatzhalt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latin typeface="LMU CompatilFact"/>
              </a:rPr>
              <a:t>27.05.2022</a:t>
            </a:r>
            <a:endParaRPr lang="en-US" dirty="0">
              <a:latin typeface="LMU CompatilFact"/>
            </a:endParaRPr>
          </a:p>
        </p:txBody>
      </p:sp>
    </p:spTree>
    <p:extLst>
      <p:ext uri="{BB962C8B-B14F-4D97-AF65-F5344CB8AC3E}">
        <p14:creationId xmlns:p14="http://schemas.microsoft.com/office/powerpoint/2010/main" val="427895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28625" y="1268414"/>
            <a:ext cx="8103815" cy="5184921"/>
          </a:xfrm>
        </p:spPr>
        <p:txBody>
          <a:bodyPr/>
          <a:lstStyle/>
          <a:p>
            <a:pPr marL="109538" indent="0" eaLnBrk="1" hangingPunct="1">
              <a:buNone/>
            </a:pPr>
            <a:r>
              <a:rPr lang="de-DE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II.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Status of the </a:t>
            </a:r>
            <a:r>
              <a:rPr lang="en-US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Digitisation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Administrative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Court Proceedings in 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Germany</a:t>
            </a:r>
            <a:endParaRPr lang="en-US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538" indent="0" eaLnBrk="1" hangingPunct="1">
              <a:buNone/>
            </a:pPr>
            <a:r>
              <a:rPr lang="en-US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1) Electronic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communication with the </a:t>
            </a:r>
            <a:r>
              <a:rPr lang="en-US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courts</a:t>
            </a:r>
          </a:p>
          <a:p>
            <a:pPr marL="452438" indent="-342900" eaLnBrk="1" hangingPunct="1">
              <a:buFont typeface="Wingdings" panose="05000000000000000000" pitchFamily="2" charset="2"/>
              <a:buChar char="Ø"/>
            </a:pPr>
            <a:r>
              <a:rPr lang="de-D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§ 55a VwGO (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Code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of Administrative Court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Procedure)</a:t>
            </a:r>
          </a:p>
          <a:p>
            <a:r>
              <a:rPr lang="en-US" sz="2000" dirty="0" smtClean="0">
                <a:latin typeface="Garamond" panose="02020404030301010803" pitchFamily="18" charset="0"/>
              </a:rPr>
              <a:t>(</a:t>
            </a:r>
            <a:r>
              <a:rPr lang="en-US" sz="2000" dirty="0">
                <a:latin typeface="Garamond" panose="02020404030301010803" pitchFamily="18" charset="0"/>
              </a:rPr>
              <a:t>1) </a:t>
            </a:r>
            <a:r>
              <a:rPr lang="en-US" sz="2000" b="1" dirty="0">
                <a:latin typeface="Garamond" panose="02020404030301010803" pitchFamily="18" charset="0"/>
              </a:rPr>
              <a:t>Preparatory documents, and annexes thereto, applications and declarations </a:t>
            </a:r>
            <a:r>
              <a:rPr lang="en-US" sz="2000" dirty="0">
                <a:latin typeface="Garamond" panose="02020404030301010803" pitchFamily="18" charset="0"/>
              </a:rPr>
              <a:t>on the part of those concerned requiring to be in submitted writing, as well as information, </a:t>
            </a:r>
            <a:r>
              <a:rPr lang="en-US" sz="2000" b="1" dirty="0">
                <a:latin typeface="Garamond" panose="02020404030301010803" pitchFamily="18" charset="0"/>
              </a:rPr>
              <a:t>statements, reports, translations and third-party declarations</a:t>
            </a:r>
            <a:r>
              <a:rPr lang="en-US" sz="2000" dirty="0">
                <a:latin typeface="Garamond" panose="02020404030301010803" pitchFamily="18" charset="0"/>
              </a:rPr>
              <a:t> requiring to be submitted in writing, </a:t>
            </a:r>
            <a:r>
              <a:rPr lang="en-US" sz="2000" b="1" dirty="0">
                <a:latin typeface="Garamond" panose="02020404030301010803" pitchFamily="18" charset="0"/>
              </a:rPr>
              <a:t>may be submitted to the court as electronic documents</a:t>
            </a:r>
            <a:r>
              <a:rPr lang="en-US" sz="2000" dirty="0">
                <a:latin typeface="Garamond" panose="02020404030301010803" pitchFamily="18" charset="0"/>
              </a:rPr>
              <a:t> in accordance with subsections 2 to 6</a:t>
            </a:r>
            <a:r>
              <a:rPr lang="en-US" sz="2000" dirty="0" smtClean="0">
                <a:latin typeface="Garamond" panose="02020404030301010803" pitchFamily="18" charset="0"/>
              </a:rPr>
              <a:t>.</a:t>
            </a:r>
          </a:p>
          <a:p>
            <a:pPr marL="566738" indent="-457200" eaLnBrk="1" hangingPunct="1">
              <a:buFont typeface="Wingdings" panose="05000000000000000000" pitchFamily="2" charset="2"/>
              <a:buChar char="Ø"/>
            </a:pP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Legally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defined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secure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transmission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channels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566738" indent="-457200" eaLnBrk="1" hangingPunct="1">
              <a:buFont typeface="Wingdings" panose="05000000000000000000" pitchFamily="2" charset="2"/>
              <a:buChar char="Ø"/>
            </a:pPr>
            <a:r>
              <a:rPr lang="de-DE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Lawyers</a:t>
            </a:r>
            <a:r>
              <a:rPr lang="de-DE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public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authorities</a:t>
            </a:r>
            <a:r>
              <a:rPr lang="de-D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de-D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obliged</a:t>
            </a:r>
            <a:r>
              <a:rPr lang="de-D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de-D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lang="de-D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electronic </a:t>
            </a:r>
            <a:r>
              <a:rPr lang="de-DE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documents</a:t>
            </a:r>
            <a:r>
              <a:rPr lang="de-D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(§ 55d VwGO)</a:t>
            </a: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 smtClean="0">
              <a:latin typeface="Garamond" panose="02020404030301010803" pitchFamily="18" charset="0"/>
            </a:endParaRPr>
          </a:p>
          <a:p>
            <a:pPr marL="109538" indent="0" eaLnBrk="1" hangingPunct="1">
              <a:buNone/>
            </a:pPr>
            <a:endParaRPr lang="de-DE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Digitisation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DE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Administrative Court </a:t>
            </a:r>
            <a:r>
              <a:rPr lang="de-DE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Proceedings</a:t>
            </a:r>
            <a:endParaRPr lang="de-DE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Gerade Verbindung 12"/>
          <p:cNvCxnSpPr/>
          <p:nvPr/>
        </p:nvCxnSpPr>
        <p:spPr>
          <a:xfrm rot="16200000" flipH="1">
            <a:off x="-238919" y="634207"/>
            <a:ext cx="1268413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5" name="Foliennummernplatzhalt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9BF088-022C-4277-9264-01CE02C71D2D}" type="slidenum">
              <a:rPr lang="en-US" smtClean="0">
                <a:latin typeface="LMU CompatilFac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latin typeface="LMU CompatilFact"/>
            </a:endParaRPr>
          </a:p>
        </p:txBody>
      </p:sp>
      <p:sp>
        <p:nvSpPr>
          <p:cNvPr id="20486" name="Datumsplatzhalt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latin typeface="LMU CompatilFact"/>
              </a:rPr>
              <a:t>27.05.2022</a:t>
            </a:r>
            <a:endParaRPr lang="en-US" dirty="0">
              <a:latin typeface="LMU CompatilFact"/>
            </a:endParaRPr>
          </a:p>
        </p:txBody>
      </p:sp>
    </p:spTree>
    <p:extLst>
      <p:ext uri="{BB962C8B-B14F-4D97-AF65-F5344CB8AC3E}">
        <p14:creationId xmlns:p14="http://schemas.microsoft.com/office/powerpoint/2010/main" val="150382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4294967295"/>
          </p:nvPr>
        </p:nvSpPr>
        <p:spPr>
          <a:xfrm>
            <a:off x="415539" y="1417638"/>
            <a:ext cx="8104188" cy="4016375"/>
          </a:xfrm>
        </p:spPr>
        <p:txBody>
          <a:bodyPr/>
          <a:lstStyle/>
          <a:p>
            <a:pPr marL="109538" indent="0" eaLnBrk="1" hangingPunct="1">
              <a:buNone/>
            </a:pPr>
            <a:r>
              <a:rPr lang="de-DE" sz="2600" b="1" dirty="0" smtClean="0">
                <a:latin typeface="Calibri" pitchFamily="34" charset="0"/>
                <a:cs typeface="Calibri" panose="020F0502020204030204" pitchFamily="34" charset="0"/>
              </a:rPr>
              <a:t>2) Electronic Case File</a:t>
            </a:r>
          </a:p>
          <a:p>
            <a:pPr marL="452438" indent="-342900"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itchFamily="34" charset="0"/>
                <a:cs typeface="Calibri" panose="020F0502020204030204" pitchFamily="34" charset="0"/>
              </a:rPr>
              <a:t>The aim is an electronic workplace for judges</a:t>
            </a:r>
          </a:p>
          <a:p>
            <a:pPr marL="452438" indent="-342900"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itchFamily="34" charset="0"/>
                <a:cs typeface="Calibri" panose="020F0502020204030204" pitchFamily="34" charset="0"/>
              </a:rPr>
              <a:t>Next step</a:t>
            </a:r>
            <a:r>
              <a:rPr lang="en-US" sz="2400" dirty="0">
                <a:latin typeface="Calibri" pitchFamily="34" charset="0"/>
                <a:cs typeface="Calibri" panose="020F0502020204030204" pitchFamily="34" charset="0"/>
              </a:rPr>
              <a:t>: electronic case </a:t>
            </a:r>
            <a:r>
              <a:rPr lang="en-US" sz="2400" dirty="0" smtClean="0">
                <a:latin typeface="Calibri" pitchFamily="34" charset="0"/>
                <a:cs typeface="Calibri" panose="020F0502020204030204" pitchFamily="34" charset="0"/>
              </a:rPr>
              <a:t>files in administrative courts</a:t>
            </a:r>
          </a:p>
          <a:p>
            <a:pPr marL="452438" indent="-342900" eaLnBrk="1" hangingPunct="1">
              <a:buFont typeface="Wingdings" panose="05000000000000000000" pitchFamily="2" charset="2"/>
              <a:buChar char="Ø"/>
            </a:pPr>
            <a:r>
              <a:rPr lang="de-DE" sz="2400" dirty="0" smtClean="0">
                <a:latin typeface="Calibri" pitchFamily="34" charset="0"/>
                <a:cs typeface="Calibri" panose="020F0502020204030204" pitchFamily="34" charset="0"/>
              </a:rPr>
              <a:t>§ 55b VwGO</a:t>
            </a:r>
            <a:endParaRPr lang="en-US" sz="2400" dirty="0" smtClean="0">
              <a:latin typeface="Calibri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(1) </a:t>
            </a:r>
            <a:r>
              <a:rPr lang="en-US" sz="2000" b="1" dirty="0">
                <a:latin typeface="Garamond" panose="02020404030301010803" pitchFamily="18" charset="0"/>
              </a:rPr>
              <a:t>The procedural files may be kept in electronic form</a:t>
            </a:r>
            <a:r>
              <a:rPr lang="en-US" sz="2000" dirty="0">
                <a:latin typeface="Garamond" panose="02020404030301010803" pitchFamily="18" charset="0"/>
              </a:rPr>
              <a:t>. The Federal Government and the </a:t>
            </a:r>
            <a:r>
              <a:rPr lang="en-US" sz="2000" i="1" dirty="0">
                <a:latin typeface="Garamond" panose="02020404030301010803" pitchFamily="18" charset="0"/>
              </a:rPr>
              <a:t>Land</a:t>
            </a:r>
            <a:r>
              <a:rPr lang="en-US" sz="2000" dirty="0">
                <a:latin typeface="Garamond" panose="02020404030301010803" pitchFamily="18" charset="0"/>
              </a:rPr>
              <a:t> Governments shall determine in each case for their remit by statutory instrument the time from when the procedural files are kept in electronic form. (…)</a:t>
            </a:r>
          </a:p>
          <a:p>
            <a:r>
              <a:rPr lang="en-US" sz="2000" dirty="0" smtClean="0">
                <a:latin typeface="Garamond" panose="02020404030301010803" pitchFamily="18" charset="0"/>
              </a:rPr>
              <a:t>(1a) </a:t>
            </a:r>
            <a:r>
              <a:rPr lang="en-US" sz="2000" b="1" dirty="0" smtClean="0">
                <a:latin typeface="Garamond" panose="02020404030301010803" pitchFamily="18" charset="0"/>
              </a:rPr>
              <a:t>The case files shall be kept electronically from 1 January 2026 onwards</a:t>
            </a:r>
            <a:r>
              <a:rPr lang="en-US" sz="2000" dirty="0" smtClean="0">
                <a:latin typeface="Garamond" panose="02020404030301010803" pitchFamily="18" charset="0"/>
              </a:rPr>
              <a:t>. </a:t>
            </a:r>
          </a:p>
          <a:p>
            <a:endParaRPr lang="en-US" sz="2000" dirty="0" smtClean="0">
              <a:latin typeface="Garamond" panose="02020404030301010803" pitchFamily="18" charset="0"/>
            </a:endParaRPr>
          </a:p>
          <a:p>
            <a:pPr marL="452438" indent="-342900" eaLnBrk="1" hangingPunct="1">
              <a:buFont typeface="Symbol" panose="05050102010706020507" pitchFamily="18" charset="2"/>
              <a:buChar char="-"/>
            </a:pPr>
            <a:endParaRPr lang="de-DE" sz="24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Digitisation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DE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Administrative Court </a:t>
            </a:r>
            <a:r>
              <a:rPr lang="de-DE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Proceedings</a:t>
            </a:r>
            <a:endParaRPr lang="de-DE" sz="2400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Gerade Verbindung 12"/>
          <p:cNvCxnSpPr/>
          <p:nvPr/>
        </p:nvCxnSpPr>
        <p:spPr>
          <a:xfrm rot="16200000" flipH="1">
            <a:off x="-238919" y="634207"/>
            <a:ext cx="1268413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3" name="Foliennummernplatzhalter 7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7ACC5E8-115F-42E4-9ECD-EF03876F2F8C}" type="slidenum">
              <a:rPr lang="en-US" sz="1000">
                <a:latin typeface="LMU CompatilFact"/>
              </a:rPr>
              <a:pPr algn="r"/>
              <a:t>4</a:t>
            </a:fld>
            <a:endParaRPr lang="en-US" sz="1000">
              <a:latin typeface="LMU CompatilFact"/>
            </a:endParaRPr>
          </a:p>
        </p:txBody>
      </p:sp>
      <p:sp>
        <p:nvSpPr>
          <p:cNvPr id="22534" name="Datumsplatzhalter 3"/>
          <p:cNvSpPr txBox="1">
            <a:spLocks noGrp="1"/>
          </p:cNvSpPr>
          <p:nvPr/>
        </p:nvSpPr>
        <p:spPr bwMode="auto">
          <a:xfrm>
            <a:off x="6727825" y="6408738"/>
            <a:ext cx="19192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de-DE" sz="1000" dirty="0" smtClean="0">
                <a:latin typeface="LMU CompatilFact"/>
              </a:rPr>
              <a:t>27.05.2022</a:t>
            </a:r>
            <a:endParaRPr lang="en-US" sz="1000" dirty="0">
              <a:latin typeface="LMU CompatilF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4294967295"/>
          </p:nvPr>
        </p:nvSpPr>
        <p:spPr>
          <a:xfrm>
            <a:off x="428625" y="1484313"/>
            <a:ext cx="8218488" cy="3960911"/>
          </a:xfrm>
        </p:spPr>
        <p:txBody>
          <a:bodyPr/>
          <a:lstStyle/>
          <a:p>
            <a:pPr marL="109537" indent="0">
              <a:buNone/>
            </a:pPr>
            <a:r>
              <a:rPr lang="de-DE" sz="2600" b="1" dirty="0" smtClean="0">
                <a:latin typeface="Calibri" panose="020F0502020204030204" pitchFamily="34" charset="0"/>
              </a:rPr>
              <a:t>3) Digital Publicity</a:t>
            </a:r>
            <a:endParaRPr lang="de-DE" sz="2600" b="1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Calibri" panose="020F0502020204030204" pitchFamily="34" charset="0"/>
              </a:rPr>
              <a:t>Public access </a:t>
            </a:r>
            <a:r>
              <a:rPr lang="en-US" sz="2400" b="1" dirty="0">
                <a:latin typeface="Calibri" panose="020F0502020204030204" pitchFamily="34" charset="0"/>
              </a:rPr>
              <a:t>to all oral hearings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</a:rPr>
              <a:t>and appropriate </a:t>
            </a:r>
            <a:r>
              <a:rPr lang="en-US" sz="2400" dirty="0">
                <a:latin typeface="Calibri" panose="020F0502020204030204" pitchFamily="34" charset="0"/>
              </a:rPr>
              <a:t>information of the public about the court proceedings are constitutionally </a:t>
            </a:r>
            <a:r>
              <a:rPr lang="en-US" sz="2400" dirty="0" smtClean="0">
                <a:latin typeface="Calibri" panose="020F0502020204030204" pitchFamily="34" charset="0"/>
              </a:rPr>
              <a:t>required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b="1" dirty="0" smtClean="0">
                <a:latin typeface="Calibri" panose="020F0502020204030204" pitchFamily="34" charset="0"/>
              </a:rPr>
              <a:t>Digital live </a:t>
            </a:r>
            <a:r>
              <a:rPr lang="de-DE" sz="2400" b="1" dirty="0" err="1" smtClean="0">
                <a:latin typeface="Calibri" panose="020F0502020204030204" pitchFamily="34" charset="0"/>
              </a:rPr>
              <a:t>streams</a:t>
            </a:r>
            <a:r>
              <a:rPr lang="de-DE" sz="2400" b="1" dirty="0" smtClean="0">
                <a:latin typeface="Calibri" panose="020F0502020204030204" pitchFamily="34" charset="0"/>
              </a:rPr>
              <a:t> </a:t>
            </a:r>
            <a:r>
              <a:rPr lang="de-DE" sz="2400" dirty="0" err="1" smtClean="0">
                <a:latin typeface="Calibri" panose="020F0502020204030204" pitchFamily="34" charset="0"/>
              </a:rPr>
              <a:t>are</a:t>
            </a:r>
            <a:r>
              <a:rPr lang="de-DE" sz="2400" dirty="0" smtClean="0">
                <a:latin typeface="Calibri" panose="020F0502020204030204" pitchFamily="34" charset="0"/>
              </a:rPr>
              <a:t> </a:t>
            </a:r>
            <a:r>
              <a:rPr lang="de-DE" sz="2400" dirty="0" err="1" smtClean="0">
                <a:latin typeface="Calibri" panose="020F0502020204030204" pitchFamily="34" charset="0"/>
              </a:rPr>
              <a:t>currently</a:t>
            </a:r>
            <a:r>
              <a:rPr lang="de-DE" sz="2400" dirty="0" smtClean="0">
                <a:latin typeface="Calibri" panose="020F0502020204030204" pitchFamily="34" charset="0"/>
              </a:rPr>
              <a:t> </a:t>
            </a:r>
            <a:r>
              <a:rPr lang="de-DE" sz="2400" dirty="0" err="1" smtClean="0">
                <a:latin typeface="Calibri" panose="020F0502020204030204" pitchFamily="34" charset="0"/>
              </a:rPr>
              <a:t>inadmissible</a:t>
            </a:r>
            <a:r>
              <a:rPr lang="de-DE" sz="2400" dirty="0" smtClean="0">
                <a:latin typeface="Calibri" panose="020F0502020204030204" pitchFamily="34" charset="0"/>
              </a:rPr>
              <a:t>:</a:t>
            </a:r>
            <a:endParaRPr lang="de-DE" sz="2400" dirty="0">
              <a:latin typeface="Calibri" panose="020F0502020204030204" pitchFamily="34" charset="0"/>
            </a:endParaRP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55 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VwGO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§ 169 GVG 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(Courts Constitution Act)</a:t>
            </a:r>
          </a:p>
          <a:p>
            <a:pPr>
              <a:buClr>
                <a:srgbClr val="2DA2BF"/>
              </a:buClr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(1) … </a:t>
            </a:r>
            <a:r>
              <a:rPr lang="en-US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Audio and television or radio recordings as well as audio and film recordings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 intended for public presentation or for publication of their content </a:t>
            </a:r>
            <a:r>
              <a:rPr lang="en-US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shall be inadmissible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2400" dirty="0" smtClean="0">
              <a:latin typeface="Calibri" panose="020F0502020204030204" pitchFamily="34" charset="0"/>
            </a:endParaRPr>
          </a:p>
          <a:p>
            <a:pPr>
              <a:buFont typeface="Symbol" panose="05050102010706020507" pitchFamily="18" charset="2"/>
              <a:buChar char="-"/>
            </a:pPr>
            <a:endParaRPr lang="de-DE" sz="2400" dirty="0">
              <a:latin typeface="Calibri" panose="020F0502020204030204" pitchFamily="34" charset="0"/>
            </a:endParaRPr>
          </a:p>
          <a:p>
            <a:pPr marL="109538" indent="0" eaLnBrk="1" hangingPunct="1">
              <a:buNone/>
            </a:pPr>
            <a:endParaRPr lang="de-DE" sz="2600" dirty="0">
              <a:latin typeface="Calibri" panose="020F0502020204030204" pitchFamily="34" charset="0"/>
            </a:endParaRPr>
          </a:p>
          <a:p>
            <a:pPr marL="109538" indent="0" eaLnBrk="1" hangingPunct="1"/>
            <a:endParaRPr lang="de-DE" sz="2600" dirty="0"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Digitisation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DE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Administrative Court </a:t>
            </a:r>
            <a:r>
              <a:rPr lang="de-DE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Proceedings</a:t>
            </a:r>
            <a:endParaRPr lang="de-DE" sz="2400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Gerade Verbindung 12"/>
          <p:cNvCxnSpPr/>
          <p:nvPr/>
        </p:nvCxnSpPr>
        <p:spPr>
          <a:xfrm rot="16200000" flipH="1">
            <a:off x="-238919" y="634207"/>
            <a:ext cx="1268413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1" name="Foliennummernplatzhalter 7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C9A25B5-400C-468A-A12E-AD533CE42B96}" type="slidenum">
              <a:rPr lang="en-US" sz="1000">
                <a:latin typeface="LMU CompatilFact"/>
              </a:rPr>
              <a:pPr algn="r"/>
              <a:t>5</a:t>
            </a:fld>
            <a:endParaRPr lang="en-US" sz="1000">
              <a:latin typeface="LMU CompatilFact"/>
            </a:endParaRPr>
          </a:p>
        </p:txBody>
      </p:sp>
      <p:sp>
        <p:nvSpPr>
          <p:cNvPr id="24582" name="Datumsplatzhalter 3"/>
          <p:cNvSpPr txBox="1">
            <a:spLocks noGrp="1"/>
          </p:cNvSpPr>
          <p:nvPr/>
        </p:nvSpPr>
        <p:spPr bwMode="auto">
          <a:xfrm>
            <a:off x="6712202" y="6408737"/>
            <a:ext cx="19192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de-DE" sz="1000" dirty="0" smtClean="0">
                <a:latin typeface="LMU CompatilFact"/>
              </a:rPr>
              <a:t>27.05.2022</a:t>
            </a:r>
            <a:endParaRPr lang="en-US" sz="1000" dirty="0">
              <a:latin typeface="LMU CompatilF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4294967295"/>
          </p:nvPr>
        </p:nvSpPr>
        <p:spPr>
          <a:xfrm>
            <a:off x="428625" y="1484313"/>
            <a:ext cx="8104188" cy="4016375"/>
          </a:xfrm>
        </p:spPr>
        <p:txBody>
          <a:bodyPr/>
          <a:lstStyle/>
          <a:p>
            <a:pPr marL="109537" indent="0">
              <a:buNone/>
            </a:pPr>
            <a:r>
              <a:rPr lang="de-DE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4) Video Hearings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arties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have a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right to an oral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hearing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§ 101 </a:t>
            </a:r>
            <a:r>
              <a:rPr lang="en-US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VwGO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2000" dirty="0" smtClean="0">
                <a:latin typeface="Garamond" panose="02020404030301010803" pitchFamily="18" charset="0"/>
              </a:rPr>
              <a:t>(1) </a:t>
            </a:r>
            <a:r>
              <a:rPr lang="en-US" sz="2000" b="1" dirty="0" smtClean="0">
                <a:latin typeface="Garamond" panose="02020404030301010803" pitchFamily="18" charset="0"/>
              </a:rPr>
              <a:t>The court shall rule on the basis of an oral hearing </a:t>
            </a:r>
            <a:r>
              <a:rPr lang="en-US" sz="2000" dirty="0" smtClean="0">
                <a:latin typeface="Garamond" panose="02020404030301010803" pitchFamily="18" charset="0"/>
              </a:rPr>
              <a:t>unless otherwise provided.</a:t>
            </a:r>
          </a:p>
          <a:p>
            <a:pPr marL="109537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de-DE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Symbol" panose="05050102010706020507" pitchFamily="18" charset="2"/>
              <a:buChar char="-"/>
            </a:pPr>
            <a:endParaRPr lang="de-DE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537" indent="0">
              <a:buNone/>
            </a:pPr>
            <a:r>
              <a:rPr lang="de-DE" sz="2400" dirty="0" smtClean="0"/>
              <a:t> </a:t>
            </a:r>
          </a:p>
          <a:p>
            <a:pPr marL="109537" indent="0">
              <a:buNone/>
            </a:pPr>
            <a:endParaRPr lang="de-DE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Digitisation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DE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Administrative Court </a:t>
            </a:r>
            <a:r>
              <a:rPr lang="de-DE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Proceedings</a:t>
            </a:r>
            <a:endParaRPr lang="de-DE" sz="2400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Gerade Verbindung 12"/>
          <p:cNvCxnSpPr/>
          <p:nvPr/>
        </p:nvCxnSpPr>
        <p:spPr>
          <a:xfrm rot="16200000" flipH="1">
            <a:off x="-238919" y="634207"/>
            <a:ext cx="1268413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1" name="Foliennummernplatzhalter 7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C9A25B5-400C-468A-A12E-AD533CE42B96}" type="slidenum">
              <a:rPr lang="en-US" sz="1000">
                <a:latin typeface="LMU CompatilFact"/>
              </a:rPr>
              <a:pPr algn="r"/>
              <a:t>6</a:t>
            </a:fld>
            <a:endParaRPr lang="en-US" sz="1000">
              <a:latin typeface="LMU CompatilFact"/>
            </a:endParaRPr>
          </a:p>
        </p:txBody>
      </p:sp>
      <p:sp>
        <p:nvSpPr>
          <p:cNvPr id="24582" name="Datumsplatzhalter 3"/>
          <p:cNvSpPr txBox="1">
            <a:spLocks noGrp="1"/>
          </p:cNvSpPr>
          <p:nvPr/>
        </p:nvSpPr>
        <p:spPr bwMode="auto">
          <a:xfrm>
            <a:off x="6712202" y="6408737"/>
            <a:ext cx="19192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de-DE" sz="1000" dirty="0" smtClean="0">
                <a:latin typeface="LMU CompatilFact"/>
              </a:rPr>
              <a:t>27.05.2022</a:t>
            </a:r>
            <a:endParaRPr lang="en-US" sz="1000" dirty="0">
              <a:latin typeface="LMU CompatilFact"/>
            </a:endParaRPr>
          </a:p>
        </p:txBody>
      </p:sp>
    </p:spTree>
    <p:extLst>
      <p:ext uri="{BB962C8B-B14F-4D97-AF65-F5344CB8AC3E}">
        <p14:creationId xmlns:p14="http://schemas.microsoft.com/office/powerpoint/2010/main" val="35192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4294967295"/>
          </p:nvPr>
        </p:nvSpPr>
        <p:spPr>
          <a:xfrm>
            <a:off x="428625" y="1484313"/>
            <a:ext cx="8104188" cy="40163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Participating via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video conference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classified as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an oral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hearing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§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102a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VwGO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 smtClean="0">
                <a:latin typeface="Garamond" panose="02020404030301010803" pitchFamily="18" charset="0"/>
              </a:rPr>
              <a:t>(</a:t>
            </a:r>
            <a:r>
              <a:rPr lang="en-US" sz="2000" dirty="0">
                <a:latin typeface="Garamond" panose="02020404030301010803" pitchFamily="18" charset="0"/>
              </a:rPr>
              <a:t>1) </a:t>
            </a:r>
            <a:r>
              <a:rPr lang="en-US" sz="2000" b="1" dirty="0">
                <a:latin typeface="Garamond" panose="02020404030301010803" pitchFamily="18" charset="0"/>
              </a:rPr>
              <a:t>The court may permit </a:t>
            </a:r>
            <a:r>
              <a:rPr lang="en-US" sz="2000" dirty="0">
                <a:latin typeface="Garamond" panose="02020404030301010803" pitchFamily="18" charset="0"/>
              </a:rPr>
              <a:t>those concerned, their proxy-holders and counsel, on request or ex officio</a:t>
            </a:r>
            <a:r>
              <a:rPr lang="en-US" sz="2000" b="1" dirty="0">
                <a:latin typeface="Garamond" panose="02020404030301010803" pitchFamily="18" charset="0"/>
              </a:rPr>
              <a:t>, to be in another place during an oral hearing </a:t>
            </a:r>
            <a:r>
              <a:rPr lang="en-US" sz="2000" dirty="0">
                <a:latin typeface="Garamond" panose="02020404030301010803" pitchFamily="18" charset="0"/>
              </a:rPr>
              <a:t>and to implement procedural acts there. The hearing shall be </a:t>
            </a:r>
            <a:r>
              <a:rPr lang="en-US" sz="2000" b="1" dirty="0">
                <a:latin typeface="Garamond" panose="02020404030301010803" pitchFamily="18" charset="0"/>
              </a:rPr>
              <a:t>transmitted simultaneously in image and sound </a:t>
            </a:r>
            <a:r>
              <a:rPr lang="en-US" sz="2000" dirty="0">
                <a:latin typeface="Garamond" panose="02020404030301010803" pitchFamily="18" charset="0"/>
              </a:rPr>
              <a:t>form to this place and to the courtroom.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(2) The court may permit on request that a witness, an expert or a concerned party is in another place during questioning</a:t>
            </a:r>
            <a:r>
              <a:rPr lang="en-US" sz="2000" dirty="0" smtClean="0">
                <a:latin typeface="Garamond" panose="02020404030301010803" pitchFamily="18" charset="0"/>
              </a:rPr>
              <a:t>. (…)</a:t>
            </a:r>
          </a:p>
          <a:p>
            <a:pPr marL="109537" indent="0">
              <a:buNone/>
            </a:pPr>
            <a:endParaRPr lang="de-DE" sz="2400" b="1" dirty="0"/>
          </a:p>
          <a:p>
            <a:pPr marL="109537" indent="0">
              <a:buNone/>
            </a:pPr>
            <a:endParaRPr lang="de-DE" sz="2400" dirty="0" smtClean="0"/>
          </a:p>
          <a:p>
            <a:pPr marL="109537" indent="0">
              <a:buNone/>
            </a:pPr>
            <a:r>
              <a:rPr lang="de-DE" sz="2400" dirty="0" smtClean="0"/>
              <a:t> </a:t>
            </a:r>
          </a:p>
          <a:p>
            <a:pPr marL="109537" indent="0">
              <a:buNone/>
            </a:pPr>
            <a:endParaRPr lang="de-DE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Digitisation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DE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Administrative Court </a:t>
            </a:r>
            <a:r>
              <a:rPr lang="de-DE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Proceedings</a:t>
            </a:r>
            <a:endParaRPr lang="de-DE" sz="2400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Gerade Verbindung 12"/>
          <p:cNvCxnSpPr/>
          <p:nvPr/>
        </p:nvCxnSpPr>
        <p:spPr>
          <a:xfrm rot="16200000" flipH="1">
            <a:off x="-238919" y="634207"/>
            <a:ext cx="1268413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1" name="Foliennummernplatzhalter 7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C9A25B5-400C-468A-A12E-AD533CE42B96}" type="slidenum">
              <a:rPr lang="en-US" sz="1000">
                <a:latin typeface="LMU CompatilFact"/>
              </a:rPr>
              <a:pPr algn="r"/>
              <a:t>7</a:t>
            </a:fld>
            <a:endParaRPr lang="en-US" sz="1000">
              <a:latin typeface="LMU CompatilFact"/>
            </a:endParaRPr>
          </a:p>
        </p:txBody>
      </p:sp>
      <p:sp>
        <p:nvSpPr>
          <p:cNvPr id="24582" name="Datumsplatzhalter 3"/>
          <p:cNvSpPr txBox="1">
            <a:spLocks noGrp="1"/>
          </p:cNvSpPr>
          <p:nvPr/>
        </p:nvSpPr>
        <p:spPr bwMode="auto">
          <a:xfrm>
            <a:off x="6712202" y="6408737"/>
            <a:ext cx="19192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de-DE" sz="1000" dirty="0" smtClean="0">
                <a:latin typeface="LMU CompatilFact"/>
              </a:rPr>
              <a:t>27.05.2022</a:t>
            </a:r>
            <a:endParaRPr lang="en-US" sz="1000" dirty="0">
              <a:latin typeface="LMU CompatilFact"/>
            </a:endParaRPr>
          </a:p>
        </p:txBody>
      </p:sp>
    </p:spTree>
    <p:extLst>
      <p:ext uri="{BB962C8B-B14F-4D97-AF65-F5344CB8AC3E}">
        <p14:creationId xmlns:p14="http://schemas.microsoft.com/office/powerpoint/2010/main" val="126101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4294967295"/>
          </p:nvPr>
        </p:nvSpPr>
        <p:spPr>
          <a:xfrm>
            <a:off x="428625" y="1484313"/>
            <a:ext cx="8104188" cy="4016375"/>
          </a:xfrm>
        </p:spPr>
        <p:txBody>
          <a:bodyPr/>
          <a:lstStyle/>
          <a:p>
            <a:pPr marL="109537" indent="0">
              <a:buNone/>
            </a:pPr>
            <a:r>
              <a:rPr lang="de-DE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5) Legal Tech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Understood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“the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use of computer-based, digital technologies to automate the application of law in an algorithm-based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manner”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Common practice in legal advice,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not yet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 administrative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jurisdiction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Not all decisions are suitable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for the application of Legal Tech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certain areas Legal Tech could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administrative judge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Digitisation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DE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Administrative Court </a:t>
            </a:r>
            <a:r>
              <a:rPr lang="de-DE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Proceedings</a:t>
            </a:r>
            <a:endParaRPr lang="de-DE" sz="2400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Gerade Verbindung 12"/>
          <p:cNvCxnSpPr/>
          <p:nvPr/>
        </p:nvCxnSpPr>
        <p:spPr>
          <a:xfrm rot="16200000" flipH="1">
            <a:off x="-238919" y="634207"/>
            <a:ext cx="1268413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1" name="Foliennummernplatzhalter 7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C9A25B5-400C-468A-A12E-AD533CE42B96}" type="slidenum">
              <a:rPr lang="en-US" sz="1000">
                <a:latin typeface="LMU CompatilFact"/>
              </a:rPr>
              <a:pPr algn="r"/>
              <a:t>8</a:t>
            </a:fld>
            <a:endParaRPr lang="en-US" sz="1000">
              <a:latin typeface="LMU CompatilFact"/>
            </a:endParaRPr>
          </a:p>
        </p:txBody>
      </p:sp>
      <p:sp>
        <p:nvSpPr>
          <p:cNvPr id="24582" name="Datumsplatzhalter 3"/>
          <p:cNvSpPr txBox="1">
            <a:spLocks noGrp="1"/>
          </p:cNvSpPr>
          <p:nvPr/>
        </p:nvSpPr>
        <p:spPr bwMode="auto">
          <a:xfrm>
            <a:off x="6712202" y="6408737"/>
            <a:ext cx="19192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de-DE" sz="1000" dirty="0" smtClean="0">
                <a:latin typeface="LMU CompatilFact"/>
              </a:rPr>
              <a:t>27.05.2022</a:t>
            </a:r>
            <a:endParaRPr lang="en-US" sz="1000" dirty="0">
              <a:latin typeface="LMU CompatilFact"/>
            </a:endParaRPr>
          </a:p>
        </p:txBody>
      </p:sp>
    </p:spTree>
    <p:extLst>
      <p:ext uri="{BB962C8B-B14F-4D97-AF65-F5344CB8AC3E}">
        <p14:creationId xmlns:p14="http://schemas.microsoft.com/office/powerpoint/2010/main" val="258596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4294967295"/>
          </p:nvPr>
        </p:nvSpPr>
        <p:spPr>
          <a:xfrm>
            <a:off x="428625" y="1484313"/>
            <a:ext cx="8104188" cy="4016375"/>
          </a:xfrm>
        </p:spPr>
        <p:txBody>
          <a:bodyPr/>
          <a:lstStyle/>
          <a:p>
            <a:pPr marL="109537" indent="0">
              <a:buNone/>
            </a:pPr>
            <a:r>
              <a:rPr lang="de-DE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III. Constitutional Limits</a:t>
            </a:r>
          </a:p>
          <a:p>
            <a:pPr marL="109537" indent="0">
              <a:buNone/>
            </a:pPr>
            <a:r>
              <a:rPr lang="de-DE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de-DE" sz="2600" b="1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de-DE" sz="2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Judicial</a:t>
            </a:r>
            <a:r>
              <a:rPr lang="de-DE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Independence</a:t>
            </a:r>
            <a:endParaRPr lang="de-DE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he judiciary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characterised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by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its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independence (Article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97 (1)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GG (Basic Law)) and controlling function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Art. 97 GG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(1) Judges shall be independent and subject only to the law</a:t>
            </a:r>
            <a:r>
              <a:rPr lang="en-US" sz="2400" dirty="0" smtClean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Digitisation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DE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Administrative Court </a:t>
            </a:r>
            <a:r>
              <a:rPr lang="de-DE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Proceedings</a:t>
            </a:r>
            <a:endParaRPr lang="de-DE" sz="2400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Gerade Verbindung 12"/>
          <p:cNvCxnSpPr/>
          <p:nvPr/>
        </p:nvCxnSpPr>
        <p:spPr>
          <a:xfrm rot="16200000" flipH="1">
            <a:off x="-238919" y="634207"/>
            <a:ext cx="1268413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1" name="Foliennummernplatzhalter 7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C9A25B5-400C-468A-A12E-AD533CE42B96}" type="slidenum">
              <a:rPr lang="en-US" sz="1000">
                <a:latin typeface="LMU CompatilFact"/>
              </a:rPr>
              <a:pPr algn="r"/>
              <a:t>9</a:t>
            </a:fld>
            <a:endParaRPr lang="en-US" sz="1000">
              <a:latin typeface="LMU CompatilFact"/>
            </a:endParaRPr>
          </a:p>
        </p:txBody>
      </p:sp>
      <p:sp>
        <p:nvSpPr>
          <p:cNvPr id="24582" name="Datumsplatzhalter 3"/>
          <p:cNvSpPr txBox="1">
            <a:spLocks noGrp="1"/>
          </p:cNvSpPr>
          <p:nvPr/>
        </p:nvSpPr>
        <p:spPr bwMode="auto">
          <a:xfrm>
            <a:off x="6712202" y="6408737"/>
            <a:ext cx="19192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de-DE" sz="1000" dirty="0" smtClean="0">
                <a:latin typeface="LMU CompatilFact"/>
              </a:rPr>
              <a:t>27.05.2022</a:t>
            </a:r>
            <a:endParaRPr lang="en-US" sz="1000" dirty="0">
              <a:latin typeface="LMU CompatilFact"/>
            </a:endParaRPr>
          </a:p>
        </p:txBody>
      </p:sp>
    </p:spTree>
    <p:extLst>
      <p:ext uri="{BB962C8B-B14F-4D97-AF65-F5344CB8AC3E}">
        <p14:creationId xmlns:p14="http://schemas.microsoft.com/office/powerpoint/2010/main" val="23968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brainstorming</Template>
  <TotalTime>0</TotalTime>
  <Words>803</Words>
  <Application>Microsoft Office PowerPoint</Application>
  <PresentationFormat>Bildschirmpräsentation (4:3)</PresentationFormat>
  <Paragraphs>126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4" baseType="lpstr">
      <vt:lpstr>Arial</vt:lpstr>
      <vt:lpstr>Calibri</vt:lpstr>
      <vt:lpstr>Garamond</vt:lpstr>
      <vt:lpstr>LMU CompatilFact</vt:lpstr>
      <vt:lpstr>Lucida Sans Unicode</vt:lpstr>
      <vt:lpstr>Symbol</vt:lpstr>
      <vt:lpstr>Verdana</vt:lpstr>
      <vt:lpstr>Wingdings</vt:lpstr>
      <vt:lpstr>Wingdings 2</vt:lpstr>
      <vt:lpstr>Wingdings 3</vt:lpstr>
      <vt:lpstr>Presentation on brainstorming</vt:lpstr>
      <vt:lpstr>PowerPoint-Präsentation</vt:lpstr>
      <vt:lpstr>Digitisation of Administrative Court Proceedings</vt:lpstr>
      <vt:lpstr>Digitisation of Administrative Court Proceedings</vt:lpstr>
      <vt:lpstr>Digitisation of Administrative Court Proceedings</vt:lpstr>
      <vt:lpstr>Digitisation of Administrative Court Proceedings</vt:lpstr>
      <vt:lpstr>Digitisation of Administrative Court Proceedings</vt:lpstr>
      <vt:lpstr>Digitisation of Administrative Court Proceedings</vt:lpstr>
      <vt:lpstr>Digitisation of Administrative Court Proceedings</vt:lpstr>
      <vt:lpstr>Digitisation of Administrative Court Proceedings</vt:lpstr>
      <vt:lpstr>Digitisation of Administrative Court Proceedings</vt:lpstr>
      <vt:lpstr>Digitisation of Administrative Court Proceedings</vt:lpstr>
      <vt:lpstr>Digitisation of Administrative Court Proceedings</vt:lpstr>
      <vt:lpstr>Digitisation of Administrative Court Proceedings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/>
  <cp:lastModifiedBy/>
  <cp:revision>5</cp:revision>
  <dcterms:created xsi:type="dcterms:W3CDTF">2012-04-17T11:56:46Z</dcterms:created>
  <dcterms:modified xsi:type="dcterms:W3CDTF">2022-05-26T08:35:25Z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1031</vt:lpwstr>
  </property>
  <property fmtid="{D5CDD505-2E9C-101B-9397-08002B2CF9AE}" pid="3" name="_TemplateID">
    <vt:lpwstr>TC101671231031</vt:lpwstr>
  </property>
</Properties>
</file>