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24"/>
  </p:notesMasterIdLst>
  <p:handoutMasterIdLst>
    <p:handoutMasterId r:id="rId25"/>
  </p:handoutMasterIdLst>
  <p:sldIdLst>
    <p:sldId id="256" r:id="rId2"/>
    <p:sldId id="265"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58" r:id="rId23"/>
  </p:sldIdLst>
  <p:sldSz cx="12192000" cy="6858000"/>
  <p:notesSz cx="7099300" cy="10234613"/>
  <p:defaultTex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55">
          <p15:clr>
            <a:srgbClr val="A4A3A4"/>
          </p15:clr>
        </p15:guide>
        <p15:guide id="4" orient="horz" pos="482">
          <p15:clr>
            <a:srgbClr val="A4A3A4"/>
          </p15:clr>
        </p15:guide>
        <p15:guide id="5" pos="6799">
          <p15:clr>
            <a:srgbClr val="A4A3A4"/>
          </p15:clr>
        </p15:guide>
        <p15:guide id="6" orient="horz" pos="845">
          <p15:clr>
            <a:srgbClr val="A4A3A4"/>
          </p15:clr>
        </p15:guide>
        <p15:guide id="7" pos="1023">
          <p15:clr>
            <a:srgbClr val="A4A3A4"/>
          </p15:clr>
        </p15:guide>
        <p15:guide id="8" orient="horz" pos="980">
          <p15:clr>
            <a:srgbClr val="A4A3A4"/>
          </p15:clr>
        </p15:guide>
        <p15:guide id="9" pos="7441">
          <p15:clr>
            <a:srgbClr val="A4A3A4"/>
          </p15:clr>
        </p15:guide>
        <p15:guide id="10" pos="305">
          <p15:clr>
            <a:srgbClr val="A4A3A4"/>
          </p15:clr>
        </p15:guide>
        <p15:guide id="11" pos="42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406B"/>
    <a:srgbClr val="01283F"/>
    <a:srgbClr val="595959"/>
    <a:srgbClr val="5D7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97" autoAdjust="0"/>
    <p:restoredTop sz="94660"/>
  </p:normalViewPr>
  <p:slideViewPr>
    <p:cSldViewPr snapToObjects="1">
      <p:cViewPr varScale="1">
        <p:scale>
          <a:sx n="123" d="100"/>
          <a:sy n="123" d="100"/>
        </p:scale>
        <p:origin x="126" y="156"/>
      </p:cViewPr>
      <p:guideLst>
        <p:guide orient="horz" pos="2160"/>
        <p:guide pos="3840"/>
        <p:guide orient="horz" pos="255"/>
        <p:guide orient="horz" pos="482"/>
        <p:guide pos="6799"/>
        <p:guide orient="horz" pos="845"/>
        <p:guide pos="1023"/>
        <p:guide orient="horz" pos="980"/>
        <p:guide pos="7441"/>
        <p:guide pos="305"/>
        <p:guide pos="4248"/>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eaLnBrk="1" fontAlgn="auto" hangingPunct="1">
              <a:spcBef>
                <a:spcPts val="0"/>
              </a:spcBef>
              <a:spcAft>
                <a:spcPts val="0"/>
              </a:spcAft>
              <a:defRPr sz="1300">
                <a:latin typeface="+mn-lt"/>
              </a:defRPr>
            </a:lvl1pPr>
          </a:lstStyle>
          <a:p>
            <a:pPr>
              <a:defRPr/>
            </a:pPr>
            <a:endParaRPr lang="de-DE"/>
          </a:p>
        </p:txBody>
      </p:sp>
      <p:sp>
        <p:nvSpPr>
          <p:cNvPr id="3" name="Datumsplatzhalt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eaLnBrk="1" fontAlgn="auto" hangingPunct="1">
              <a:spcBef>
                <a:spcPts val="0"/>
              </a:spcBef>
              <a:spcAft>
                <a:spcPts val="0"/>
              </a:spcAft>
              <a:defRPr sz="1300">
                <a:latin typeface="+mn-lt"/>
              </a:defRPr>
            </a:lvl1pPr>
          </a:lstStyle>
          <a:p>
            <a:pPr>
              <a:defRPr/>
            </a:pPr>
            <a:endParaRPr lang="de-DE"/>
          </a:p>
        </p:txBody>
      </p:sp>
      <p:sp>
        <p:nvSpPr>
          <p:cNvPr id="4" name="Fußzeilenplatzhalt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eaLnBrk="1" fontAlgn="auto" hangingPunct="1">
              <a:spcBef>
                <a:spcPts val="0"/>
              </a:spcBef>
              <a:spcAft>
                <a:spcPts val="0"/>
              </a:spcAft>
              <a:defRPr sz="1300">
                <a:latin typeface="+mn-lt"/>
              </a:defRPr>
            </a:lvl1pPr>
          </a:lstStyle>
          <a:p>
            <a:pPr>
              <a:defRPr/>
            </a:pPr>
            <a:endParaRPr lang="de-DE"/>
          </a:p>
        </p:txBody>
      </p:sp>
      <p:sp>
        <p:nvSpPr>
          <p:cNvPr id="5" name="Foliennummernplatzhalter 4"/>
          <p:cNvSpPr>
            <a:spLocks noGrp="1"/>
          </p:cNvSpPr>
          <p:nvPr>
            <p:ph type="sldNum" sz="quarter" idx="3"/>
          </p:nvPr>
        </p:nvSpPr>
        <p:spPr>
          <a:xfrm>
            <a:off x="4021294" y="9721106"/>
            <a:ext cx="3076363" cy="511731"/>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0CD58586-DA46-4585-914A-B9545ACEE276}"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eaLnBrk="1" fontAlgn="auto" hangingPunct="1">
              <a:spcBef>
                <a:spcPts val="0"/>
              </a:spcBef>
              <a:spcAft>
                <a:spcPts val="0"/>
              </a:spcAft>
              <a:defRPr sz="1300">
                <a:latin typeface="+mn-lt"/>
              </a:defRPr>
            </a:lvl1pPr>
          </a:lstStyle>
          <a:p>
            <a:pPr>
              <a:defRPr/>
            </a:pPr>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eaLnBrk="1" fontAlgn="auto" hangingPunct="1">
              <a:spcBef>
                <a:spcPts val="0"/>
              </a:spcBef>
              <a:spcAft>
                <a:spcPts val="0"/>
              </a:spcAft>
              <a:defRPr sz="1300">
                <a:latin typeface="+mn-lt"/>
              </a:defRPr>
            </a:lvl1pPr>
          </a:lstStyle>
          <a:p>
            <a:pPr>
              <a:defRPr/>
            </a:pPr>
            <a:endParaRPr lang="de-DE"/>
          </a:p>
        </p:txBody>
      </p:sp>
      <p:sp>
        <p:nvSpPr>
          <p:cNvPr id="4" name="Folienbildplatzhalt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pPr lvl="0"/>
            <a:endParaRPr lang="de-DE" noProof="0"/>
          </a:p>
        </p:txBody>
      </p:sp>
      <p:sp>
        <p:nvSpPr>
          <p:cNvPr id="5" name="Notizenplatzhalter 4"/>
          <p:cNvSpPr>
            <a:spLocks noGrp="1"/>
          </p:cNvSpPr>
          <p:nvPr>
            <p:ph type="body" sz="quarter" idx="3"/>
          </p:nvPr>
        </p:nvSpPr>
        <p:spPr>
          <a:xfrm>
            <a:off x="709930" y="4861441"/>
            <a:ext cx="5679440" cy="4605576"/>
          </a:xfrm>
          <a:prstGeom prst="rect">
            <a:avLst/>
          </a:prstGeom>
        </p:spPr>
        <p:txBody>
          <a:bodyPr vert="horz" wrap="square" lIns="99048" tIns="49524" rIns="99048" bIns="49524" numCol="1" anchor="t" anchorCtr="0" compatLnSpc="1">
            <a:prstTxWarp prst="textNoShape">
              <a:avLst/>
            </a:prstTxWarp>
            <a:normAutofit/>
          </a:bodyPr>
          <a:lstStyle/>
          <a:p>
            <a:pPr lvl="0"/>
            <a:r>
              <a:rPr lang="de-DE" noProof="0"/>
              <a:t>Mastertextformat bearbeiten</a:t>
            </a:r>
          </a:p>
          <a:p>
            <a:pPr lvl="0"/>
            <a:r>
              <a:rPr lang="de-DE" noProof="0"/>
              <a:t>Zweite Ebene</a:t>
            </a:r>
          </a:p>
          <a:p>
            <a:pPr lvl="0"/>
            <a:r>
              <a:rPr lang="de-DE" noProof="0"/>
              <a:t>Dritte Ebene</a:t>
            </a:r>
          </a:p>
          <a:p>
            <a:pPr lvl="0"/>
            <a:r>
              <a:rPr lang="de-DE" noProof="0"/>
              <a:t>Vierte Ebene</a:t>
            </a:r>
          </a:p>
          <a:p>
            <a:pPr lvl="0"/>
            <a:r>
              <a:rPr lang="de-DE" noProof="0"/>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eaLnBrk="1" fontAlgn="auto" hangingPunct="1">
              <a:spcBef>
                <a:spcPts val="0"/>
              </a:spcBef>
              <a:spcAft>
                <a:spcPts val="0"/>
              </a:spcAft>
              <a:defRPr sz="1300">
                <a:latin typeface="+mn-lt"/>
              </a:defRPr>
            </a:lvl1pPr>
          </a:lstStyle>
          <a:p>
            <a:pPr>
              <a:defRPr/>
            </a:pPr>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69581B4C-3AB1-49C3-8662-FB1C9B8FCAAE}"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742950" indent="-285750" algn="l" defTabSz="457200" rtl="0" eaLnBrk="0" fontAlgn="base" hangingPunct="0">
      <a:spcBef>
        <a:spcPct val="30000"/>
      </a:spcBef>
      <a:spcAft>
        <a:spcPct val="0"/>
      </a:spcAft>
      <a:defRPr sz="1200" kern="1200">
        <a:solidFill>
          <a:schemeClr val="tx1"/>
        </a:solidFill>
        <a:latin typeface="+mn-lt"/>
        <a:ea typeface="+mn-ea"/>
        <a:cs typeface="+mn-cs"/>
      </a:defRPr>
    </a:lvl2pPr>
    <a:lvl3pPr marL="1143000" indent="-228600" algn="l" defTabSz="457200" rtl="0" eaLnBrk="0" fontAlgn="base" hangingPunct="0">
      <a:spcBef>
        <a:spcPct val="30000"/>
      </a:spcBef>
      <a:spcAft>
        <a:spcPct val="0"/>
      </a:spcAft>
      <a:defRPr sz="1200" kern="1200">
        <a:solidFill>
          <a:schemeClr val="tx1"/>
        </a:solidFill>
        <a:latin typeface="+mn-lt"/>
        <a:ea typeface="+mn-ea"/>
        <a:cs typeface="+mn-cs"/>
      </a:defRPr>
    </a:lvl3pPr>
    <a:lvl4pPr marL="1600200" indent="-228600" algn="l" defTabSz="457200" rtl="0" eaLnBrk="0" fontAlgn="base" hangingPunct="0">
      <a:spcBef>
        <a:spcPct val="30000"/>
      </a:spcBef>
      <a:spcAft>
        <a:spcPct val="0"/>
      </a:spcAft>
      <a:defRPr sz="1200" kern="1200">
        <a:solidFill>
          <a:schemeClr val="tx1"/>
        </a:solidFill>
        <a:latin typeface="+mn-lt"/>
        <a:ea typeface="+mn-ea"/>
        <a:cs typeface="+mn-cs"/>
      </a:defRPr>
    </a:lvl4pPr>
    <a:lvl5pPr marL="2057400" indent="-2286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6" name="Grafik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3413" y="433388"/>
            <a:ext cx="99060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4463818" y="2511726"/>
            <a:ext cx="7008779" cy="1437521"/>
          </a:xfrm>
          <a:prstGeom prst="rect">
            <a:avLst/>
          </a:prstGeom>
        </p:spPr>
        <p:txBody>
          <a:bodyPr/>
          <a:lstStyle>
            <a:lvl1pPr algn="l">
              <a:defRPr sz="3200">
                <a:solidFill>
                  <a:schemeClr val="tx2"/>
                </a:solidFill>
                <a:latin typeface="Segoe UI" panose="020B0502040204020203" pitchFamily="34" charset="0"/>
                <a:cs typeface="Segoe UI" panose="020B0502040204020203" pitchFamily="34" charset="0"/>
              </a:defRPr>
            </a:lvl1pPr>
          </a:lstStyle>
          <a:p>
            <a:r>
              <a:rPr lang="en-US" dirty="0"/>
              <a:t>Titelmasterformat durch Klicken bearbeiten</a:t>
            </a:r>
            <a:endParaRPr lang="de-DE" dirty="0"/>
          </a:p>
        </p:txBody>
      </p:sp>
      <p:sp>
        <p:nvSpPr>
          <p:cNvPr id="3" name="Untertitel 2"/>
          <p:cNvSpPr>
            <a:spLocks noGrp="1"/>
          </p:cNvSpPr>
          <p:nvPr>
            <p:ph type="subTitle" idx="1"/>
          </p:nvPr>
        </p:nvSpPr>
        <p:spPr>
          <a:xfrm>
            <a:off x="4463818" y="3951886"/>
            <a:ext cx="7008779" cy="1637355"/>
          </a:xfrm>
          <a:prstGeom prst="rect">
            <a:avLst/>
          </a:prstGeom>
        </p:spPr>
        <p:txBody>
          <a:bodyPr/>
          <a:lstStyle>
            <a:lvl1pPr marL="0" indent="0" algn="l">
              <a:lnSpc>
                <a:spcPct val="130000"/>
              </a:lnSpc>
              <a:buNone/>
              <a:defRPr sz="2000" baseline="0">
                <a:solidFill>
                  <a:schemeClr val="tx2"/>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Formatvorlage des Untertitelmasters durch Klicken bearbeiten</a:t>
            </a:r>
            <a:endParaRPr lang="de-DE" dirty="0"/>
          </a:p>
        </p:txBody>
      </p:sp>
      <p:pic>
        <p:nvPicPr>
          <p:cNvPr id="7" name="Grafik 9"/>
          <p:cNvPicPr>
            <a:picLocks noChangeAspect="1"/>
          </p:cNvPicPr>
          <p:nvPr userDrawn="1"/>
        </p:nvPicPr>
        <p:blipFill>
          <a:blip r:embed="rId3">
            <a:extLst>
              <a:ext uri="{28A0092B-C50C-407E-A947-70E740481C1C}">
                <a14:useLocalDpi xmlns:a14="http://schemas.microsoft.com/office/drawing/2010/main" val="0"/>
              </a:ext>
            </a:extLst>
          </a:blip>
          <a:srcRect l="50375"/>
          <a:stretch>
            <a:fillRect/>
          </a:stretch>
        </p:blipFill>
        <p:spPr bwMode="auto">
          <a:xfrm>
            <a:off x="0" y="19050"/>
            <a:ext cx="3024188"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0337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Text-Kombi-5-Aufzählung links">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097588"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5" name="Content Placeholder 2"/>
          <p:cNvSpPr>
            <a:spLocks noGrp="1"/>
          </p:cNvSpPr>
          <p:nvPr>
            <p:ph idx="1"/>
          </p:nvPr>
        </p:nvSpPr>
        <p:spPr>
          <a:xfrm>
            <a:off x="485392" y="1345199"/>
            <a:ext cx="5049839" cy="4913312"/>
          </a:xfrm>
          <a:prstGeom prst="rect">
            <a:avLst/>
          </a:prstGeom>
        </p:spPr>
        <p:txBody>
          <a:bodyPr lIns="0" tIns="46800"/>
          <a:lstStyle>
            <a:lvl1pPr marL="342900" indent="-342900">
              <a:lnSpc>
                <a:spcPct val="10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2"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293CF4DE-E7B9-4A39-85BA-CD29C9A68641}" type="slidenum">
              <a:rPr lang="de-DE" altLang="de-DE"/>
              <a:pPr>
                <a:defRPr/>
              </a:pPr>
              <a:t>‹Nr.›</a:t>
            </a:fld>
            <a:endParaRPr lang="de-DE" altLang="de-DE" dirty="0"/>
          </a:p>
        </p:txBody>
      </p:sp>
      <p:sp>
        <p:nvSpPr>
          <p:cNvPr id="14"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8537778B-738C-43FF-A2C4-5D339B60B481}" type="datetime1">
              <a:rPr lang="de-DE"/>
              <a:pPr>
                <a:defRPr/>
              </a:pPr>
              <a:t>28.02.2025</a:t>
            </a:fld>
            <a:endParaRPr lang="de-DE" dirty="0"/>
          </a:p>
        </p:txBody>
      </p:sp>
    </p:spTree>
    <p:extLst>
      <p:ext uri="{BB962C8B-B14F-4D97-AF65-F5344CB8AC3E}">
        <p14:creationId xmlns:p14="http://schemas.microsoft.com/office/powerpoint/2010/main" val="220729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lie mit Platzierung zweites Logo">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Gerade Verbindung 15"/>
          <p:cNvCxnSpPr/>
          <p:nvPr userDrawn="1"/>
        </p:nvCxnSpPr>
        <p:spPr>
          <a:xfrm rot="5400000">
            <a:off x="10156825" y="593725"/>
            <a:ext cx="522288" cy="1588"/>
          </a:xfrm>
          <a:prstGeom prst="line">
            <a:avLst/>
          </a:prstGeom>
          <a:ln w="635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Textplatzhalter 26"/>
          <p:cNvSpPr>
            <a:spLocks noGrp="1"/>
          </p:cNvSpPr>
          <p:nvPr>
            <p:ph type="body" sz="quarter" idx="10"/>
          </p:nvPr>
        </p:nvSpPr>
        <p:spPr>
          <a:xfrm>
            <a:off x="397933" y="349044"/>
            <a:ext cx="7714291"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6" name="Textplatzhalter 28"/>
          <p:cNvSpPr>
            <a:spLocks noGrp="1"/>
          </p:cNvSpPr>
          <p:nvPr>
            <p:ph type="body" sz="quarter" idx="11"/>
          </p:nvPr>
        </p:nvSpPr>
        <p:spPr>
          <a:xfrm>
            <a:off x="1630030" y="1350048"/>
            <a:ext cx="9163384"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6CD1FB83-203C-41EE-8C47-FF8D51B47D55}" type="slidenum">
              <a:rPr lang="de-DE" altLang="de-DE"/>
              <a:pPr>
                <a:defRPr/>
              </a:pPr>
              <a:t>‹Nr.›</a:t>
            </a:fld>
            <a:endParaRPr lang="de-DE" altLang="de-DE" dirty="0"/>
          </a:p>
        </p:txBody>
      </p:sp>
      <p:sp>
        <p:nvSpPr>
          <p:cNvPr id="14"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A2135F4D-23CC-4BAA-8889-F01A349FB3F8}" type="datetime1">
              <a:rPr lang="de-DE"/>
              <a:pPr>
                <a:defRPr/>
              </a:pPr>
              <a:t>28.02.2025</a:t>
            </a:fld>
            <a:endParaRPr lang="de-DE" dirty="0"/>
          </a:p>
        </p:txBody>
      </p:sp>
    </p:spTree>
    <p:extLst>
      <p:ext uri="{BB962C8B-B14F-4D97-AF65-F5344CB8AC3E}">
        <p14:creationId xmlns:p14="http://schemas.microsoft.com/office/powerpoint/2010/main" val="4000269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ennfolie 1 - Gelbgrün">
    <p:spTree>
      <p:nvGrpSpPr>
        <p:cNvPr id="1" name=""/>
        <p:cNvGrpSpPr/>
        <p:nvPr/>
      </p:nvGrpSpPr>
      <p:grpSpPr>
        <a:xfrm>
          <a:off x="0" y="0"/>
          <a:ext cx="0" cy="0"/>
          <a:chOff x="0" y="0"/>
          <a:chExt cx="0" cy="0"/>
        </a:xfrm>
      </p:grpSpPr>
      <p:sp>
        <p:nvSpPr>
          <p:cNvPr id="11" name="Rechteck 10"/>
          <p:cNvSpPr/>
          <p:nvPr userDrawn="1"/>
        </p:nvSpPr>
        <p:spPr>
          <a:xfrm>
            <a:off x="0" y="2740"/>
            <a:ext cx="12192000" cy="6262688"/>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3"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0" name="Textplatzhalter 26"/>
          <p:cNvSpPr>
            <a:spLocks noGrp="1"/>
          </p:cNvSpPr>
          <p:nvPr>
            <p:ph type="body" sz="quarter" idx="13"/>
          </p:nvPr>
        </p:nvSpPr>
        <p:spPr>
          <a:xfrm>
            <a:off x="0" y="2745414"/>
            <a:ext cx="12203113" cy="695618"/>
          </a:xfrm>
          <a:prstGeom prst="rect">
            <a:avLst/>
          </a:prstGeom>
        </p:spPr>
        <p:txBody>
          <a:bodyPr vert="horz"/>
          <a:lstStyle>
            <a:lvl1pPr marL="0" indent="0" algn="ctr">
              <a:buFont typeface="Lucida Grande"/>
              <a:buNone/>
              <a:defRPr sz="3000">
                <a:solidFill>
                  <a:srgbClr val="01283F"/>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7"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8"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9"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28.02.2025</a:t>
            </a:fld>
            <a:endParaRPr lang="de-DE" dirty="0"/>
          </a:p>
        </p:txBody>
      </p:sp>
    </p:spTree>
    <p:extLst>
      <p:ext uri="{BB962C8B-B14F-4D97-AF65-F5344CB8AC3E}">
        <p14:creationId xmlns:p14="http://schemas.microsoft.com/office/powerpoint/2010/main" val="3015594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ennfolie 2 - Rot">
    <p:spTree>
      <p:nvGrpSpPr>
        <p:cNvPr id="1" name=""/>
        <p:cNvGrpSpPr/>
        <p:nvPr/>
      </p:nvGrpSpPr>
      <p:grpSpPr>
        <a:xfrm>
          <a:off x="0" y="0"/>
          <a:ext cx="0" cy="0"/>
          <a:chOff x="0" y="0"/>
          <a:chExt cx="0" cy="0"/>
        </a:xfrm>
      </p:grpSpPr>
      <p:sp>
        <p:nvSpPr>
          <p:cNvPr id="22" name="Rechteck 21"/>
          <p:cNvSpPr/>
          <p:nvPr userDrawn="1"/>
        </p:nvSpPr>
        <p:spPr>
          <a:xfrm>
            <a:off x="0" y="0"/>
            <a:ext cx="12192000" cy="626268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1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8" name="Textplatzhalter 26"/>
          <p:cNvSpPr>
            <a:spLocks noGrp="1"/>
          </p:cNvSpPr>
          <p:nvPr>
            <p:ph type="body" sz="quarter" idx="13"/>
          </p:nvPr>
        </p:nvSpPr>
        <p:spPr>
          <a:xfrm>
            <a:off x="4499" y="2745412"/>
            <a:ext cx="12198614" cy="695619"/>
          </a:xfrm>
          <a:prstGeom prst="rect">
            <a:avLst/>
          </a:prstGeom>
        </p:spPr>
        <p:txBody>
          <a:bodyPr vert="horz"/>
          <a:lstStyle>
            <a:lvl1pPr marL="0" indent="0" algn="ctr">
              <a:buFont typeface="Lucida Grande"/>
              <a:buNone/>
              <a:defRPr sz="3000">
                <a:solidFill>
                  <a:schemeClr val="bg1"/>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9"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20"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21"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28.02.2025</a:t>
            </a:fld>
            <a:endParaRPr lang="de-DE" dirty="0"/>
          </a:p>
        </p:txBody>
      </p:sp>
    </p:spTree>
    <p:extLst>
      <p:ext uri="{BB962C8B-B14F-4D97-AF65-F5344CB8AC3E}">
        <p14:creationId xmlns:p14="http://schemas.microsoft.com/office/powerpoint/2010/main" val="4109964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rennfolie 3 - Blauschwarz">
    <p:spTree>
      <p:nvGrpSpPr>
        <p:cNvPr id="1" name=""/>
        <p:cNvGrpSpPr/>
        <p:nvPr/>
      </p:nvGrpSpPr>
      <p:grpSpPr>
        <a:xfrm>
          <a:off x="0" y="0"/>
          <a:ext cx="0" cy="0"/>
          <a:chOff x="0" y="0"/>
          <a:chExt cx="0" cy="0"/>
        </a:xfrm>
      </p:grpSpPr>
      <p:sp>
        <p:nvSpPr>
          <p:cNvPr id="22" name="Rechteck 21"/>
          <p:cNvSpPr/>
          <p:nvPr userDrawn="1"/>
        </p:nvSpPr>
        <p:spPr>
          <a:xfrm>
            <a:off x="0" y="0"/>
            <a:ext cx="12192000" cy="6262688"/>
          </a:xfrm>
          <a:prstGeom prst="rect">
            <a:avLst/>
          </a:prstGeom>
          <a:solidFill>
            <a:srgbClr val="01283F"/>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1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8" name="Textplatzhalter 26"/>
          <p:cNvSpPr>
            <a:spLocks noGrp="1"/>
          </p:cNvSpPr>
          <p:nvPr>
            <p:ph type="body" sz="quarter" idx="13"/>
          </p:nvPr>
        </p:nvSpPr>
        <p:spPr>
          <a:xfrm>
            <a:off x="4499" y="2745412"/>
            <a:ext cx="12198614" cy="695619"/>
          </a:xfrm>
          <a:prstGeom prst="rect">
            <a:avLst/>
          </a:prstGeom>
        </p:spPr>
        <p:txBody>
          <a:bodyPr vert="horz"/>
          <a:lstStyle>
            <a:lvl1pPr marL="0" indent="0" algn="ctr">
              <a:buFont typeface="Lucida Grande"/>
              <a:buNone/>
              <a:defRPr sz="3000">
                <a:solidFill>
                  <a:schemeClr val="bg1"/>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9"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20"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21"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28.02.2025</a:t>
            </a:fld>
            <a:endParaRPr lang="de-DE" dirty="0"/>
          </a:p>
        </p:txBody>
      </p:sp>
    </p:spTree>
    <p:extLst>
      <p:ext uri="{BB962C8B-B14F-4D97-AF65-F5344CB8AC3E}">
        <p14:creationId xmlns:p14="http://schemas.microsoft.com/office/powerpoint/2010/main" val="188770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rennfolie 4 - Eule angeschnitten positiv weiß">
    <p:spTree>
      <p:nvGrpSpPr>
        <p:cNvPr id="1" name=""/>
        <p:cNvGrpSpPr/>
        <p:nvPr/>
      </p:nvGrpSpPr>
      <p:grpSpPr>
        <a:xfrm>
          <a:off x="0" y="0"/>
          <a:ext cx="0" cy="0"/>
          <a:chOff x="0" y="0"/>
          <a:chExt cx="0" cy="0"/>
        </a:xfrm>
      </p:grpSpPr>
      <p:sp>
        <p:nvSpPr>
          <p:cNvPr id="5"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6"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Textplatzhalter 26"/>
          <p:cNvSpPr>
            <a:spLocks noGrp="1"/>
          </p:cNvSpPr>
          <p:nvPr>
            <p:ph type="body" sz="quarter" idx="13"/>
          </p:nvPr>
        </p:nvSpPr>
        <p:spPr>
          <a:xfrm>
            <a:off x="4499" y="2745412"/>
            <a:ext cx="12187501" cy="695619"/>
          </a:xfrm>
          <a:prstGeom prst="rect">
            <a:avLst/>
          </a:prstGeom>
        </p:spPr>
        <p:txBody>
          <a:bodyPr vert="horz"/>
          <a:lstStyle>
            <a:lvl1pPr marL="0" indent="0" algn="ctr">
              <a:buFont typeface="Lucida Grande"/>
              <a:buNone/>
              <a:defRPr sz="3000">
                <a:solidFill>
                  <a:srgbClr val="19406B"/>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0"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1"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12"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28.02.2025</a:t>
            </a:fld>
            <a:endParaRPr lang="de-DE" dirty="0"/>
          </a:p>
        </p:txBody>
      </p:sp>
      <p:pic>
        <p:nvPicPr>
          <p:cNvPr id="3" name="Grafik 9"/>
          <p:cNvPicPr>
            <a:picLocks noChangeAspect="1"/>
          </p:cNvPicPr>
          <p:nvPr userDrawn="1"/>
        </p:nvPicPr>
        <p:blipFill>
          <a:blip r:embed="rId2">
            <a:extLst>
              <a:ext uri="{28A0092B-C50C-407E-A947-70E740481C1C}">
                <a14:useLocalDpi xmlns:a14="http://schemas.microsoft.com/office/drawing/2010/main" val="0"/>
              </a:ext>
            </a:extLst>
          </a:blip>
          <a:srcRect l="-1607" b="54561"/>
          <a:stretch>
            <a:fillRect/>
          </a:stretch>
        </p:blipFill>
        <p:spPr bwMode="auto">
          <a:xfrm>
            <a:off x="3718823" y="3871866"/>
            <a:ext cx="4758853" cy="2388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6553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o">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8629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bschlußfolie">
    <p:spTree>
      <p:nvGrpSpPr>
        <p:cNvPr id="1" name=""/>
        <p:cNvGrpSpPr/>
        <p:nvPr/>
      </p:nvGrpSpPr>
      <p:grpSpPr>
        <a:xfrm>
          <a:off x="0" y="0"/>
          <a:ext cx="0" cy="0"/>
          <a:chOff x="0" y="0"/>
          <a:chExt cx="0" cy="0"/>
        </a:xfrm>
      </p:grpSpPr>
      <p:pic>
        <p:nvPicPr>
          <p:cNvPr id="3" name="Grafik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05275" y="1774825"/>
            <a:ext cx="3986213" cy="15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el 1"/>
          <p:cNvSpPr>
            <a:spLocks noGrp="1"/>
          </p:cNvSpPr>
          <p:nvPr>
            <p:ph type="ctrTitle"/>
          </p:nvPr>
        </p:nvSpPr>
        <p:spPr>
          <a:xfrm>
            <a:off x="0" y="3957214"/>
            <a:ext cx="12192000" cy="576064"/>
          </a:xfrm>
          <a:prstGeom prst="rect">
            <a:avLst/>
          </a:prstGeom>
          <a:noFill/>
        </p:spPr>
        <p:txBody>
          <a:bodyPr/>
          <a:lstStyle>
            <a:lvl1pPr algn="ctr">
              <a:defRPr sz="3600">
                <a:solidFill>
                  <a:schemeClr val="tx2"/>
                </a:solidFill>
                <a:latin typeface="Segoe UI" panose="020B0502040204020203" pitchFamily="34" charset="0"/>
                <a:cs typeface="Segoe UI" panose="020B0502040204020203" pitchFamily="34" charset="0"/>
              </a:defRPr>
            </a:lvl1pPr>
          </a:lstStyle>
          <a:p>
            <a:r>
              <a:rPr lang="de-DE" dirty="0"/>
              <a:t>Titelmasterformat durch Klicken bearbeiten</a:t>
            </a:r>
          </a:p>
        </p:txBody>
      </p:sp>
    </p:spTree>
    <p:extLst>
      <p:ext uri="{BB962C8B-B14F-4D97-AF65-F5344CB8AC3E}">
        <p14:creationId xmlns:p14="http://schemas.microsoft.com/office/powerpoint/2010/main" val="374458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mit Fließtext 24p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29" name="Textplatzhalter 28"/>
          <p:cNvSpPr>
            <a:spLocks noGrp="1"/>
          </p:cNvSpPr>
          <p:nvPr>
            <p:ph type="body" sz="quarter" idx="11"/>
          </p:nvPr>
        </p:nvSpPr>
        <p:spPr>
          <a:xfrm>
            <a:off x="1630030" y="1350048"/>
            <a:ext cx="9163384"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1"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3403F9C6-84D0-4162-91EE-42F978B0FA19}" type="slidenum">
              <a:rPr lang="de-DE" altLang="de-DE"/>
              <a:pPr>
                <a:defRPr/>
              </a:pPr>
              <a:t>‹Nr.›</a:t>
            </a:fld>
            <a:endParaRPr lang="de-DE" altLang="de-DE" dirty="0"/>
          </a:p>
        </p:txBody>
      </p:sp>
      <p:sp>
        <p:nvSpPr>
          <p:cNvPr id="13"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E82088EF-85F2-4CD3-8D71-2FF36028FA0A}" type="datetime1">
              <a:rPr lang="de-DE"/>
              <a:pPr>
                <a:defRPr/>
              </a:pPr>
              <a:t>28.02.2025</a:t>
            </a:fld>
            <a:endParaRPr lang="de-DE" dirty="0"/>
          </a:p>
        </p:txBody>
      </p:sp>
    </p:spTree>
    <p:extLst>
      <p:ext uri="{BB962C8B-B14F-4D97-AF65-F5344CB8AC3E}">
        <p14:creationId xmlns:p14="http://schemas.microsoft.com/office/powerpoint/2010/main" val="1496228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mit Fließtext fett 24 p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platzhalter 28"/>
          <p:cNvSpPr>
            <a:spLocks noGrp="1"/>
          </p:cNvSpPr>
          <p:nvPr>
            <p:ph type="body" sz="quarter" idx="11"/>
          </p:nvPr>
        </p:nvSpPr>
        <p:spPr>
          <a:xfrm>
            <a:off x="1630030" y="1350048"/>
            <a:ext cx="9169400" cy="4495800"/>
          </a:xfrm>
          <a:prstGeom prst="rect">
            <a:avLst/>
          </a:prstGeom>
        </p:spPr>
        <p:txBody>
          <a:bodyPr vert="horz" lIns="0"/>
          <a:lstStyle>
            <a:lvl1pPr marL="0" marR="0" indent="-342900" algn="l" defTabSz="457200" rtl="0" eaLnBrk="0" fontAlgn="base" latinLnBrk="0" hangingPunct="0">
              <a:lnSpc>
                <a:spcPct val="150000"/>
              </a:lnSpc>
              <a:spcBef>
                <a:spcPts val="24"/>
              </a:spcBef>
              <a:spcAft>
                <a:spcPct val="0"/>
              </a:spcAft>
              <a:buClrTx/>
              <a:buSzTx/>
              <a:buFontTx/>
              <a:buNone/>
              <a:tabLst/>
              <a:defRPr sz="2400" b="1">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4"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1"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A2C501EE-CD04-41E7-B440-C3B3477471E4}" type="slidenum">
              <a:rPr lang="de-DE" altLang="de-DE"/>
              <a:pPr>
                <a:defRPr/>
              </a:pPr>
              <a:t>‹Nr.›</a:t>
            </a:fld>
            <a:endParaRPr lang="de-DE" altLang="de-DE" dirty="0"/>
          </a:p>
        </p:txBody>
      </p:sp>
      <p:sp>
        <p:nvSpPr>
          <p:cNvPr id="13"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F39FB96C-9DBC-46E6-B2D0-D7242DB7E2D5}" type="datetime1">
              <a:rPr lang="de-DE"/>
              <a:pPr>
                <a:defRPr/>
              </a:pPr>
              <a:t>28.02.2025</a:t>
            </a:fld>
            <a:endParaRPr lang="de-DE" dirty="0"/>
          </a:p>
        </p:txBody>
      </p:sp>
    </p:spTree>
    <p:extLst>
      <p:ext uri="{BB962C8B-B14F-4D97-AF65-F5344CB8AC3E}">
        <p14:creationId xmlns:p14="http://schemas.microsoft.com/office/powerpoint/2010/main" val="248872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ufzählung eingerück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6" name="Content Placeholder 2"/>
          <p:cNvSpPr>
            <a:spLocks noGrp="1"/>
          </p:cNvSpPr>
          <p:nvPr>
            <p:ph idx="1"/>
          </p:nvPr>
        </p:nvSpPr>
        <p:spPr>
          <a:xfrm>
            <a:off x="1630363" y="1345199"/>
            <a:ext cx="9154784" cy="4913312"/>
          </a:xfrm>
          <a:prstGeom prst="rect">
            <a:avLst/>
          </a:prstGeom>
        </p:spPr>
        <p:txBody>
          <a:bodyPr lIns="0" tIns="46800"/>
          <a:lstStyle>
            <a:lvl1pPr marL="342900" indent="-342900">
              <a:lnSpc>
                <a:spcPct val="15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1"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E7D33876-A343-4AB0-AF59-3085283FF471}" type="slidenum">
              <a:rPr lang="de-DE" altLang="de-DE"/>
              <a:pPr>
                <a:defRPr/>
              </a:pPr>
              <a:t>‹Nr.›</a:t>
            </a:fld>
            <a:endParaRPr lang="de-DE" altLang="de-DE" dirty="0"/>
          </a:p>
        </p:txBody>
      </p:sp>
      <p:sp>
        <p:nvSpPr>
          <p:cNvPr id="13"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343F447D-18C7-4BD6-B08F-4152D8BD2FE5}" type="datetime1">
              <a:rPr lang="de-DE"/>
              <a:pPr>
                <a:defRPr/>
              </a:pPr>
              <a:t>28.02.2025</a:t>
            </a:fld>
            <a:endParaRPr lang="de-DE" dirty="0"/>
          </a:p>
        </p:txBody>
      </p:sp>
    </p:spTree>
    <p:extLst>
      <p:ext uri="{BB962C8B-B14F-4D97-AF65-F5344CB8AC3E}">
        <p14:creationId xmlns:p14="http://schemas.microsoft.com/office/powerpoint/2010/main" val="251120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e Folie / Logo Eule / Streifen oben">
    <p:spTree>
      <p:nvGrpSpPr>
        <p:cNvPr id="1" name=""/>
        <p:cNvGrpSpPr/>
        <p:nvPr/>
      </p:nvGrpSpPr>
      <p:grpSpPr>
        <a:xfrm>
          <a:off x="0" y="0"/>
          <a:ext cx="0" cy="0"/>
          <a:chOff x="0" y="0"/>
          <a:chExt cx="0" cy="0"/>
        </a:xfrm>
      </p:grpSpPr>
      <p:sp>
        <p:nvSpPr>
          <p:cNvPr id="3"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7"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9"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platzhalter 26"/>
          <p:cNvSpPr>
            <a:spLocks noGrp="1"/>
          </p:cNvSpPr>
          <p:nvPr>
            <p:ph type="body" sz="quarter" idx="13"/>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0"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1"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E4DCBD55-91F0-45C8-9EAD-31C5FB32C79B}" type="slidenum">
              <a:rPr lang="de-DE" altLang="de-DE"/>
              <a:pPr>
                <a:defRPr/>
              </a:pPr>
              <a:t>‹Nr.›</a:t>
            </a:fld>
            <a:endParaRPr lang="de-DE" altLang="de-DE" dirty="0"/>
          </a:p>
        </p:txBody>
      </p:sp>
      <p:sp>
        <p:nvSpPr>
          <p:cNvPr id="12"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D3AEF513-E395-4A3D-8E58-0206060B0C19}" type="datetime1">
              <a:rPr lang="de-DE"/>
              <a:pPr>
                <a:defRPr/>
              </a:pPr>
              <a:t>28.02.2025</a:t>
            </a:fld>
            <a:endParaRPr lang="de-DE" dirty="0"/>
          </a:p>
        </p:txBody>
      </p:sp>
    </p:spTree>
    <p:extLst>
      <p:ext uri="{BB962C8B-B14F-4D97-AF65-F5344CB8AC3E}">
        <p14:creationId xmlns:p14="http://schemas.microsoft.com/office/powerpoint/2010/main" val="71448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Text-Kombi-1">
    <p:spTree>
      <p:nvGrpSpPr>
        <p:cNvPr id="1" name=""/>
        <p:cNvGrpSpPr/>
        <p:nvPr/>
      </p:nvGrpSpPr>
      <p:grpSpPr>
        <a:xfrm>
          <a:off x="0" y="0"/>
          <a:ext cx="0" cy="0"/>
          <a:chOff x="0" y="0"/>
          <a:chExt cx="0" cy="0"/>
        </a:xfrm>
      </p:grpSpPr>
      <p:sp>
        <p:nvSpPr>
          <p:cNvPr id="3"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7"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9"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9"/>
          <p:cNvSpPr/>
          <p:nvPr userDrawn="1"/>
        </p:nvSpPr>
        <p:spPr>
          <a:xfrm>
            <a:off x="6350" y="44450"/>
            <a:ext cx="6089650" cy="6210300"/>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Textplatzhalter 28"/>
          <p:cNvSpPr>
            <a:spLocks noGrp="1"/>
          </p:cNvSpPr>
          <p:nvPr>
            <p:ph type="body" sz="quarter" idx="13"/>
          </p:nvPr>
        </p:nvSpPr>
        <p:spPr>
          <a:xfrm>
            <a:off x="6768766" y="1350048"/>
            <a:ext cx="5049838"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1"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2E5EB353-52B3-4C59-974B-DBFB9536EF79}" type="slidenum">
              <a:rPr lang="de-DE" altLang="de-DE"/>
              <a:pPr>
                <a:defRPr/>
              </a:pPr>
              <a:t>‹Nr.›</a:t>
            </a:fld>
            <a:endParaRPr lang="de-DE" altLang="de-DE" dirty="0"/>
          </a:p>
        </p:txBody>
      </p:sp>
      <p:sp>
        <p:nvSpPr>
          <p:cNvPr id="13"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C9CF090C-F802-4A98-AB4C-52BD67E56E9F}" type="datetime1">
              <a:rPr lang="de-DE"/>
              <a:pPr>
                <a:defRPr/>
              </a:pPr>
              <a:t>28.02.2025</a:t>
            </a:fld>
            <a:endParaRPr lang="de-DE" dirty="0"/>
          </a:p>
        </p:txBody>
      </p:sp>
    </p:spTree>
    <p:extLst>
      <p:ext uri="{BB962C8B-B14F-4D97-AF65-F5344CB8AC3E}">
        <p14:creationId xmlns:p14="http://schemas.microsoft.com/office/powerpoint/2010/main" val="55090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Text-Kombi-2">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350"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4" name="Textplatzhalter 28"/>
          <p:cNvSpPr>
            <a:spLocks noGrp="1"/>
          </p:cNvSpPr>
          <p:nvPr>
            <p:ph type="body" sz="quarter" idx="11"/>
          </p:nvPr>
        </p:nvSpPr>
        <p:spPr>
          <a:xfrm>
            <a:off x="6768766" y="1350048"/>
            <a:ext cx="5049838"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BF903EA1-EC3C-48FB-AFDC-0715A5E8F6B5}" type="slidenum">
              <a:rPr lang="de-DE" altLang="de-DE"/>
              <a:pPr>
                <a:defRPr/>
              </a:pPr>
              <a:t>‹Nr.›</a:t>
            </a:fld>
            <a:endParaRPr lang="de-DE" altLang="de-DE" dirty="0"/>
          </a:p>
        </p:txBody>
      </p:sp>
      <p:sp>
        <p:nvSpPr>
          <p:cNvPr id="15"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43A8E30D-A6B4-490F-BBF6-DF3C9C86279C}" type="datetime1">
              <a:rPr lang="de-DE"/>
              <a:pPr>
                <a:defRPr/>
              </a:pPr>
              <a:t>28.02.2025</a:t>
            </a:fld>
            <a:endParaRPr lang="de-DE" dirty="0"/>
          </a:p>
        </p:txBody>
      </p:sp>
    </p:spTree>
    <p:extLst>
      <p:ext uri="{BB962C8B-B14F-4D97-AF65-F5344CB8AC3E}">
        <p14:creationId xmlns:p14="http://schemas.microsoft.com/office/powerpoint/2010/main" val="11231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Text-Kombi-3">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097588"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4" name="Textplatzhalter 28"/>
          <p:cNvSpPr>
            <a:spLocks noGrp="1"/>
          </p:cNvSpPr>
          <p:nvPr>
            <p:ph type="body" sz="quarter" idx="11"/>
          </p:nvPr>
        </p:nvSpPr>
        <p:spPr>
          <a:xfrm>
            <a:off x="490205" y="1350048"/>
            <a:ext cx="4891732"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F49EA074-14BF-4C08-ABA0-19844DC6C375}" type="slidenum">
              <a:rPr lang="de-DE" altLang="de-DE"/>
              <a:pPr>
                <a:defRPr/>
              </a:pPr>
              <a:t>‹Nr.›</a:t>
            </a:fld>
            <a:endParaRPr lang="de-DE" altLang="de-DE" dirty="0"/>
          </a:p>
        </p:txBody>
      </p:sp>
      <p:sp>
        <p:nvSpPr>
          <p:cNvPr id="15"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D12A146F-698B-4B8A-A12B-173EE3126FD6}" type="datetime1">
              <a:rPr lang="de-DE"/>
              <a:pPr>
                <a:defRPr/>
              </a:pPr>
              <a:t>28.02.2025</a:t>
            </a:fld>
            <a:endParaRPr lang="de-DE" dirty="0"/>
          </a:p>
        </p:txBody>
      </p:sp>
    </p:spTree>
    <p:extLst>
      <p:ext uri="{BB962C8B-B14F-4D97-AF65-F5344CB8AC3E}">
        <p14:creationId xmlns:p14="http://schemas.microsoft.com/office/powerpoint/2010/main" val="2189352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Text-Kombi-4-Aufzählung rechts">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350"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5" name="Content Placeholder 2"/>
          <p:cNvSpPr>
            <a:spLocks noGrp="1"/>
          </p:cNvSpPr>
          <p:nvPr>
            <p:ph idx="1"/>
          </p:nvPr>
        </p:nvSpPr>
        <p:spPr>
          <a:xfrm>
            <a:off x="6768765" y="1345199"/>
            <a:ext cx="5049839" cy="4913312"/>
          </a:xfrm>
          <a:prstGeom prst="rect">
            <a:avLst/>
          </a:prstGeom>
        </p:spPr>
        <p:txBody>
          <a:bodyPr lIns="0" tIns="46800"/>
          <a:lstStyle>
            <a:lvl1pPr marL="342900" indent="-342900">
              <a:lnSpc>
                <a:spcPct val="10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2"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226E317D-C892-416C-87E1-03B7D17D2981}" type="slidenum">
              <a:rPr lang="de-DE" altLang="de-DE"/>
              <a:pPr>
                <a:defRPr/>
              </a:pPr>
              <a:t>‹Nr.›</a:t>
            </a:fld>
            <a:endParaRPr lang="de-DE" altLang="de-DE" dirty="0"/>
          </a:p>
        </p:txBody>
      </p:sp>
      <p:sp>
        <p:nvSpPr>
          <p:cNvPr id="14"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9C70085A-81E6-4373-A188-F16A72336CA3}" type="datetime1">
              <a:rPr lang="de-DE"/>
              <a:pPr>
                <a:defRPr/>
              </a:pPr>
              <a:t>28.02.2025</a:t>
            </a:fld>
            <a:endParaRPr lang="de-DE" dirty="0"/>
          </a:p>
        </p:txBody>
      </p:sp>
    </p:spTree>
    <p:extLst>
      <p:ext uri="{BB962C8B-B14F-4D97-AF65-F5344CB8AC3E}">
        <p14:creationId xmlns:p14="http://schemas.microsoft.com/office/powerpoint/2010/main" val="69080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atumsplatzhalter 3"/>
          <p:cNvSpPr>
            <a:spLocks noGrp="1"/>
          </p:cNvSpPr>
          <p:nvPr>
            <p:ph type="dt" sz="half" idx="2"/>
          </p:nvPr>
        </p:nvSpPr>
        <p:spPr>
          <a:xfrm>
            <a:off x="609600" y="6356350"/>
            <a:ext cx="28448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r>
              <a:rPr lang="de-DE"/>
              <a:t>Datum</a:t>
            </a:r>
          </a:p>
        </p:txBody>
      </p:sp>
      <p:sp>
        <p:nvSpPr>
          <p:cNvPr id="14" name="Fußzeilenplatzhalter 4"/>
          <p:cNvSpPr>
            <a:spLocks noGrp="1"/>
          </p:cNvSpPr>
          <p:nvPr>
            <p:ph type="ftr" sz="quarter" idx="3"/>
          </p:nvPr>
        </p:nvSpPr>
        <p:spPr>
          <a:xfrm>
            <a:off x="4165600" y="6356350"/>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r>
              <a:rPr lang="de-DE"/>
              <a:t>Fußzeile</a:t>
            </a:r>
          </a:p>
        </p:txBody>
      </p:sp>
      <p:sp>
        <p:nvSpPr>
          <p:cNvPr id="15" name="Foliennummernplatzhalt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fld id="{9C26CF26-809F-407B-9122-BBEFC90D682E}" type="slidenum">
              <a:rPr lang="de-DE" altLang="de-DE"/>
              <a:pPr>
                <a:defRPr/>
              </a:pPr>
              <a:t>‹Nr.›</a:t>
            </a:fld>
            <a:endParaRPr lang="de-DE" altLang="de-DE" dirty="0"/>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8" r:id="rId6"/>
    <p:sldLayoutId id="2147483869" r:id="rId7"/>
    <p:sldLayoutId id="2147483870" r:id="rId8"/>
    <p:sldLayoutId id="2147483871" r:id="rId9"/>
    <p:sldLayoutId id="2147483872" r:id="rId10"/>
    <p:sldLayoutId id="2147483873" r:id="rId11"/>
    <p:sldLayoutId id="2147483867" r:id="rId12"/>
    <p:sldLayoutId id="2147483874" r:id="rId13"/>
    <p:sldLayoutId id="2147483877" r:id="rId14"/>
    <p:sldLayoutId id="2147483876" r:id="rId15"/>
    <p:sldLayoutId id="2147483878" r:id="rId16"/>
    <p:sldLayoutId id="2147483875" r:id="rId17"/>
  </p:sldLayoutIdLst>
  <p:hf hdr="0"/>
  <p:txStyles>
    <p:titleStyle>
      <a:lvl1pPr algn="ctr" defTabSz="457200"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defRPr>
      </a:lvl2pPr>
      <a:lvl3pPr algn="ctr" defTabSz="457200" rtl="0" eaLnBrk="0" fontAlgn="base" hangingPunct="0">
        <a:spcBef>
          <a:spcPct val="0"/>
        </a:spcBef>
        <a:spcAft>
          <a:spcPct val="0"/>
        </a:spcAft>
        <a:defRPr sz="4400">
          <a:solidFill>
            <a:schemeClr val="tx1"/>
          </a:solidFill>
          <a:latin typeface="Arial" panose="020B0604020202020204" pitchFamily="34" charset="0"/>
        </a:defRPr>
      </a:lvl3pPr>
      <a:lvl4pPr algn="ctr" defTabSz="457200" rtl="0" eaLnBrk="0" fontAlgn="base" hangingPunct="0">
        <a:spcBef>
          <a:spcPct val="0"/>
        </a:spcBef>
        <a:spcAft>
          <a:spcPct val="0"/>
        </a:spcAft>
        <a:defRPr sz="4400">
          <a:solidFill>
            <a:schemeClr val="tx1"/>
          </a:solidFill>
          <a:latin typeface="Arial" panose="020B0604020202020204" pitchFamily="34" charset="0"/>
        </a:defRPr>
      </a:lvl4pPr>
      <a:lvl5pPr algn="ctr" defTabSz="457200" rtl="0" eaLnBrk="0" fontAlgn="base" hangingPunct="0">
        <a:spcBef>
          <a:spcPct val="0"/>
        </a:spcBef>
        <a:spcAft>
          <a:spcPct val="0"/>
        </a:spcAft>
        <a:defRPr sz="4400">
          <a:solidFill>
            <a:schemeClr val="tx1"/>
          </a:solidFill>
          <a:latin typeface="Arial" panose="020B0604020202020204"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ctrTitle"/>
          </p:nvPr>
        </p:nvSpPr>
        <p:spPr bwMode="auto">
          <a:xfrm>
            <a:off x="4464050" y="2511425"/>
            <a:ext cx="7008813" cy="1438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de-DE" b="1" dirty="0"/>
              <a:t>E-Justice in Enforcement Law</a:t>
            </a:r>
            <a:endParaRPr lang="de-DE" altLang="de-DE" b="1" dirty="0"/>
          </a:p>
        </p:txBody>
      </p:sp>
      <p:sp>
        <p:nvSpPr>
          <p:cNvPr id="17411" name="Untertitel 2"/>
          <p:cNvSpPr>
            <a:spLocks noGrp="1"/>
          </p:cNvSpPr>
          <p:nvPr>
            <p:ph type="subTitle" idx="1"/>
          </p:nvPr>
        </p:nvSpPr>
        <p:spPr bwMode="auto">
          <a:xfrm>
            <a:off x="4464050" y="3951288"/>
            <a:ext cx="7008813" cy="1638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de-DE" dirty="0"/>
              <a:t>International Workshop on the subject of E-Justice, Consumer Protection &amp; Corporate Social Responsibility</a:t>
            </a:r>
          </a:p>
          <a:p>
            <a:pPr>
              <a:lnSpc>
                <a:spcPct val="100000"/>
              </a:lnSpc>
            </a:pPr>
            <a:endParaRPr lang="en-US" altLang="de-DE" sz="1400" dirty="0"/>
          </a:p>
          <a:p>
            <a:pPr>
              <a:lnSpc>
                <a:spcPct val="100000"/>
              </a:lnSpc>
            </a:pPr>
            <a:r>
              <a:rPr lang="en-US" altLang="de-DE" sz="1400" dirty="0"/>
              <a:t>Professor Dr. Christian Gomille</a:t>
            </a:r>
          </a:p>
          <a:p>
            <a:r>
              <a:rPr lang="en-US" altLang="de-DE" sz="1400" dirty="0"/>
              <a:t>Saarland University </a:t>
            </a:r>
            <a:r>
              <a:rPr lang="ar-AE" altLang="de-DE" sz="1400" dirty="0"/>
              <a:t>۰</a:t>
            </a:r>
            <a:r>
              <a:rPr lang="de-DE" altLang="de-DE" sz="1400" dirty="0"/>
              <a:t> Saarland Higher Regional Court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1550" b="1" dirty="0"/>
              <a:t>What concretely is an “enforceable execution copy” of a judgment or of any other enforceable legal document? (2)</a:t>
            </a:r>
          </a:p>
          <a:p>
            <a:pPr marL="342900">
              <a:lnSpc>
                <a:spcPct val="108000"/>
              </a:lnSpc>
              <a:spcBef>
                <a:spcPts val="600"/>
              </a:spcBef>
              <a:spcAft>
                <a:spcPts val="600"/>
              </a:spcAft>
              <a:buFont typeface="Arial" panose="020B0604020202020204" pitchFamily="34" charset="0"/>
              <a:buChar char="•"/>
            </a:pPr>
            <a:r>
              <a:rPr lang="en-US" sz="1550" dirty="0"/>
              <a:t>The even more specific variant of the enforceable execution copy is described in more detail in Sections 724 and 725 ZPO. </a:t>
            </a:r>
          </a:p>
          <a:p>
            <a:pPr marL="342900">
              <a:lnSpc>
                <a:spcPct val="108000"/>
              </a:lnSpc>
              <a:spcBef>
                <a:spcPts val="600"/>
              </a:spcBef>
              <a:spcAft>
                <a:spcPts val="600"/>
              </a:spcAft>
              <a:buFont typeface="Arial" panose="020B0604020202020204" pitchFamily="34" charset="0"/>
              <a:buChar char="•"/>
            </a:pPr>
            <a:r>
              <a:rPr lang="en-US" sz="1550" b="1" dirty="0"/>
              <a:t>§ 724 ZPO:</a:t>
            </a:r>
            <a:r>
              <a:rPr lang="en-US" sz="1550" dirty="0"/>
              <a:t> (1) Compulsory enforcement will be pursued based on an execution copy of the judgment furnished with the court certificate of enforceability (enforceable execution copy). (2) The enforceable execution copy is issued by the records clerk of the registry of the court of first instance and, should the legal dispute be pending with a court of higher instance, by the records clerk of that court’s registry.</a:t>
            </a:r>
          </a:p>
          <a:p>
            <a:pPr marL="342900">
              <a:lnSpc>
                <a:spcPct val="108000"/>
              </a:lnSpc>
              <a:spcBef>
                <a:spcPts val="600"/>
              </a:spcBef>
              <a:spcAft>
                <a:spcPts val="600"/>
              </a:spcAft>
              <a:buFont typeface="Arial" panose="020B0604020202020204" pitchFamily="34" charset="0"/>
              <a:buChar char="•"/>
            </a:pPr>
            <a:r>
              <a:rPr lang="en-US" sz="1550" b="1" dirty="0"/>
              <a:t>§ 725 ZPO: </a:t>
            </a:r>
            <a:r>
              <a:rPr lang="en-US" sz="1550" dirty="0"/>
              <a:t>“The court certificate of enforceability: ‘</a:t>
            </a:r>
            <a:r>
              <a:rPr lang="en-US" sz="1550" i="1" dirty="0"/>
              <a:t>The above execution copy is issued to (designation of the party) for the purposes of compulsory enforcement’ </a:t>
            </a:r>
            <a:r>
              <a:rPr lang="en-US" sz="1550" dirty="0"/>
              <a:t>is to be added to the execution copy of the judgment at its end, it is to be signed by the records clerk of the court registry, and is to be furnished with the court seal.</a:t>
            </a:r>
          </a:p>
          <a:p>
            <a:pPr marL="342900">
              <a:lnSpc>
                <a:spcPct val="108000"/>
              </a:lnSpc>
              <a:spcBef>
                <a:spcPts val="600"/>
              </a:spcBef>
              <a:spcAft>
                <a:spcPts val="600"/>
              </a:spcAft>
              <a:buFont typeface="Arial" panose="020B0604020202020204" pitchFamily="34" charset="0"/>
              <a:buChar char="•"/>
            </a:pPr>
            <a:r>
              <a:rPr lang="en-US" sz="1550" dirty="0"/>
              <a:t>According to the concept of the ZPO, there should, in principle, only be one single copy of such an enforceable execution copy. </a:t>
            </a:r>
          </a:p>
          <a:p>
            <a:pPr marL="342900">
              <a:lnSpc>
                <a:spcPct val="108000"/>
              </a:lnSpc>
              <a:spcBef>
                <a:spcPts val="600"/>
              </a:spcBef>
              <a:spcAft>
                <a:spcPts val="600"/>
              </a:spcAft>
              <a:buFont typeface="Arial" panose="020B0604020202020204" pitchFamily="34" charset="0"/>
              <a:buChar char="•"/>
            </a:pPr>
            <a:endParaRPr lang="de-DE" sz="1950"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10</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101585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E-Justice in the enforcement of judgments and notarial deeds? </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401263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charRg st="113" end="236"/>
                                            </p:txEl>
                                          </p:spTgt>
                                        </p:tgtEl>
                                        <p:attrNameLst>
                                          <p:attrName>style.visibility</p:attrName>
                                        </p:attrNameLst>
                                      </p:cBhvr>
                                      <p:to>
                                        <p:strVal val="visible"/>
                                      </p:to>
                                    </p:set>
                                    <p:anim calcmode="lin" valueType="num">
                                      <p:cBhvr additive="base">
                                        <p:cTn id="11" dur="500" fill="hold"/>
                                        <p:tgtEl>
                                          <p:spTgt spid="18435">
                                            <p:txEl>
                                              <p:charRg st="113" end="23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charRg st="113" end="23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charRg st="236" end="652"/>
                                            </p:txEl>
                                          </p:spTgt>
                                        </p:tgtEl>
                                        <p:attrNameLst>
                                          <p:attrName>style.visibility</p:attrName>
                                        </p:attrNameLst>
                                      </p:cBhvr>
                                      <p:to>
                                        <p:strVal val="visible"/>
                                      </p:to>
                                    </p:set>
                                    <p:anim calcmode="lin" valueType="num">
                                      <p:cBhvr additive="base">
                                        <p:cTn id="15" dur="500" fill="hold"/>
                                        <p:tgtEl>
                                          <p:spTgt spid="18435">
                                            <p:txEl>
                                              <p:charRg st="236" end="65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charRg st="236" end="65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charRg st="652" end="987"/>
                                            </p:txEl>
                                          </p:spTgt>
                                        </p:tgtEl>
                                        <p:attrNameLst>
                                          <p:attrName>style.visibility</p:attrName>
                                        </p:attrNameLst>
                                      </p:cBhvr>
                                      <p:to>
                                        <p:strVal val="visible"/>
                                      </p:to>
                                    </p:set>
                                    <p:anim calcmode="lin" valueType="num">
                                      <p:cBhvr additive="base">
                                        <p:cTn id="19" dur="500" fill="hold"/>
                                        <p:tgtEl>
                                          <p:spTgt spid="18435">
                                            <p:txEl>
                                              <p:charRg st="652" end="98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charRg st="652" end="98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charRg st="987" end="1116"/>
                                            </p:txEl>
                                          </p:spTgt>
                                        </p:tgtEl>
                                        <p:attrNameLst>
                                          <p:attrName>style.visibility</p:attrName>
                                        </p:attrNameLst>
                                      </p:cBhvr>
                                      <p:to>
                                        <p:strVal val="visible"/>
                                      </p:to>
                                    </p:set>
                                    <p:anim calcmode="lin" valueType="num">
                                      <p:cBhvr additive="base">
                                        <p:cTn id="23" dur="500" fill="hold"/>
                                        <p:tgtEl>
                                          <p:spTgt spid="18435">
                                            <p:txEl>
                                              <p:charRg st="987" end="111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charRg st="987" end="11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The further progress of the enforcement proceedings (1) </a:t>
            </a:r>
          </a:p>
          <a:p>
            <a:pPr marL="342900">
              <a:lnSpc>
                <a:spcPct val="108000"/>
              </a:lnSpc>
              <a:spcBef>
                <a:spcPts val="600"/>
              </a:spcBef>
              <a:spcAft>
                <a:spcPts val="600"/>
              </a:spcAft>
              <a:buFont typeface="Arial" panose="020B0604020202020204" pitchFamily="34" charset="0"/>
              <a:buChar char="•"/>
            </a:pPr>
            <a:r>
              <a:rPr lang="en-US" sz="2000" dirty="0"/>
              <a:t>Announcement of the execution officer’s visit to the debtor.</a:t>
            </a:r>
          </a:p>
          <a:p>
            <a:pPr marL="342900">
              <a:lnSpc>
                <a:spcPct val="108000"/>
              </a:lnSpc>
              <a:spcBef>
                <a:spcPts val="600"/>
              </a:spcBef>
              <a:spcAft>
                <a:spcPts val="600"/>
              </a:spcAft>
              <a:buFont typeface="Arial" panose="020B0604020202020204" pitchFamily="34" charset="0"/>
              <a:buChar char="•"/>
            </a:pPr>
            <a:r>
              <a:rPr lang="en-US" sz="2000" dirty="0"/>
              <a:t>Personal visit to the debtor and request for payment.</a:t>
            </a:r>
          </a:p>
          <a:p>
            <a:pPr marL="342900">
              <a:lnSpc>
                <a:spcPct val="108000"/>
              </a:lnSpc>
              <a:spcBef>
                <a:spcPts val="600"/>
              </a:spcBef>
              <a:spcAft>
                <a:spcPts val="600"/>
              </a:spcAft>
              <a:buFont typeface="Arial" panose="020B0604020202020204" pitchFamily="34" charset="0"/>
              <a:buChar char="•"/>
            </a:pPr>
            <a:r>
              <a:rPr lang="en-US" sz="2000" dirty="0"/>
              <a:t>Receiving the payment.</a:t>
            </a:r>
          </a:p>
          <a:p>
            <a:pPr marL="342900">
              <a:lnSpc>
                <a:spcPct val="108000"/>
              </a:lnSpc>
              <a:spcBef>
                <a:spcPts val="600"/>
              </a:spcBef>
              <a:spcAft>
                <a:spcPts val="600"/>
              </a:spcAft>
              <a:buFont typeface="Arial" panose="020B0604020202020204" pitchFamily="34" charset="0"/>
              <a:buChar char="•"/>
            </a:pPr>
            <a:r>
              <a:rPr lang="en-US" sz="2000" dirty="0"/>
              <a:t>Handing over a receipt to the debtor in accordance with § 757 ZPO.</a:t>
            </a:r>
          </a:p>
          <a:p>
            <a:pPr marL="342900">
              <a:lnSpc>
                <a:spcPct val="108000"/>
              </a:lnSpc>
              <a:spcBef>
                <a:spcPts val="600"/>
              </a:spcBef>
              <a:spcAft>
                <a:spcPts val="600"/>
              </a:spcAft>
              <a:buFont typeface="Arial" panose="020B0604020202020204" pitchFamily="34" charset="0"/>
              <a:buChar char="•"/>
            </a:pPr>
            <a:r>
              <a:rPr lang="en-US" sz="2000" b="1" dirty="0"/>
              <a:t>§ 757 (1) ZPO: </a:t>
            </a:r>
            <a:r>
              <a:rPr lang="en-US" sz="2000" dirty="0"/>
              <a:t>“Following receipt of the payment or following other action he has taken, the court-appointed enforcement officer is to surrender to the debtor the enforceable execution copy in addition to a receipt note; should performance be made only partially, he is to note this on the enforceable execution copy and is to issue a receipt note to the debtor.”</a:t>
            </a:r>
            <a:endParaRPr lang="de-DE" sz="2000"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11</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101585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E-Justice in the enforcement of judgments and notarial deeds? </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270014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The further progress of the enforcement proceedings (2) </a:t>
            </a:r>
          </a:p>
          <a:p>
            <a:pPr marL="342900">
              <a:lnSpc>
                <a:spcPct val="108000"/>
              </a:lnSpc>
              <a:spcBef>
                <a:spcPts val="600"/>
              </a:spcBef>
              <a:spcAft>
                <a:spcPts val="600"/>
              </a:spcAft>
              <a:buFont typeface="Arial" panose="020B0604020202020204" pitchFamily="34" charset="0"/>
              <a:buChar char="•"/>
            </a:pPr>
            <a:r>
              <a:rPr lang="en-US" sz="2000" dirty="0"/>
              <a:t>It could occur that the debtor still does not pay even when the execution officer is standing right in front of him. </a:t>
            </a:r>
          </a:p>
          <a:p>
            <a:pPr marL="342900">
              <a:lnSpc>
                <a:spcPct val="108000"/>
              </a:lnSpc>
              <a:spcBef>
                <a:spcPts val="600"/>
              </a:spcBef>
              <a:spcAft>
                <a:spcPts val="600"/>
              </a:spcAft>
              <a:buFont typeface="Arial" panose="020B0604020202020204" pitchFamily="34" charset="0"/>
              <a:buChar char="•"/>
            </a:pPr>
            <a:r>
              <a:rPr lang="en-US" sz="2000" b="1" dirty="0"/>
              <a:t>§ 808 (1) ZPO:</a:t>
            </a:r>
            <a:r>
              <a:rPr lang="en-US" sz="2000" dirty="0"/>
              <a:t> “The attachment of the physical objects in the custody and control of the debtor is effected by the court-appointed enforcement officer taking possession of them.”</a:t>
            </a:r>
          </a:p>
          <a:p>
            <a:pPr marL="342900">
              <a:lnSpc>
                <a:spcPct val="108000"/>
              </a:lnSpc>
              <a:spcBef>
                <a:spcPts val="600"/>
              </a:spcBef>
              <a:spcAft>
                <a:spcPts val="600"/>
              </a:spcAft>
              <a:buFont typeface="Arial" panose="020B0604020202020204" pitchFamily="34" charset="0"/>
              <a:buChar char="•"/>
            </a:pPr>
            <a:r>
              <a:rPr lang="en-US" sz="2000" b="1" dirty="0"/>
              <a:t>§ 814 (1) ZPO: </a:t>
            </a:r>
            <a:r>
              <a:rPr lang="en-US" sz="2000" dirty="0"/>
              <a:t>The court-appointed enforcement officer is to offer the objects attached for sale at public auction; valuables are to be appraised by an expert prior to the auction.</a:t>
            </a:r>
          </a:p>
          <a:p>
            <a:pPr marL="342900">
              <a:lnSpc>
                <a:spcPct val="108000"/>
              </a:lnSpc>
              <a:spcBef>
                <a:spcPts val="600"/>
              </a:spcBef>
              <a:spcAft>
                <a:spcPts val="600"/>
              </a:spcAft>
              <a:buFont typeface="Arial" panose="020B0604020202020204" pitchFamily="34" charset="0"/>
              <a:buChar char="•"/>
            </a:pPr>
            <a:r>
              <a:rPr lang="en-US" sz="2000" dirty="0"/>
              <a:t>§ 757 ZPO also applies in these cases. </a:t>
            </a:r>
          </a:p>
          <a:p>
            <a:pPr marL="342900">
              <a:lnSpc>
                <a:spcPct val="108000"/>
              </a:lnSpc>
              <a:spcBef>
                <a:spcPts val="600"/>
              </a:spcBef>
              <a:spcAft>
                <a:spcPts val="600"/>
              </a:spcAft>
              <a:buFont typeface="Arial" panose="020B0604020202020204" pitchFamily="34" charset="0"/>
              <a:buChar char="•"/>
            </a:pPr>
            <a:endParaRPr lang="en-US" sz="2000"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12</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101585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E-Justice in the enforcement of judgments and notarial deeds? </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254207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Two questions on the justification of a restriction of e-justice in enforcement law </a:t>
            </a:r>
          </a:p>
          <a:p>
            <a:pPr marL="342900">
              <a:lnSpc>
                <a:spcPct val="108000"/>
              </a:lnSpc>
              <a:spcBef>
                <a:spcPts val="600"/>
              </a:spcBef>
              <a:spcAft>
                <a:spcPts val="600"/>
              </a:spcAft>
              <a:buFont typeface="Arial" panose="020B0604020202020204" pitchFamily="34" charset="0"/>
              <a:buChar char="•"/>
            </a:pPr>
            <a:r>
              <a:rPr lang="en-US" sz="2000" dirty="0"/>
              <a:t>It is the requirement for an enforceable execution copy in paper form that sets limits to e-justice in German enforcement law. </a:t>
            </a:r>
          </a:p>
          <a:p>
            <a:pPr marL="342900">
              <a:lnSpc>
                <a:spcPct val="108000"/>
              </a:lnSpc>
              <a:spcBef>
                <a:spcPts val="600"/>
              </a:spcBef>
              <a:spcAft>
                <a:spcPts val="600"/>
              </a:spcAft>
              <a:buFont typeface="Arial" panose="020B0604020202020204" pitchFamily="34" charset="0"/>
              <a:buChar char="•"/>
            </a:pPr>
            <a:r>
              <a:rPr lang="en-US" sz="2000" b="1" dirty="0"/>
              <a:t>At first: </a:t>
            </a:r>
            <a:r>
              <a:rPr lang="en-US" sz="2000" dirty="0"/>
              <a:t>Why does the legislator make the taking of enforcement measures at all dependent on the overhanding of an enforceable execution copy to the respective enforcement authority?</a:t>
            </a:r>
          </a:p>
          <a:p>
            <a:pPr marL="342900">
              <a:lnSpc>
                <a:spcPct val="108000"/>
              </a:lnSpc>
              <a:spcBef>
                <a:spcPts val="600"/>
              </a:spcBef>
              <a:spcAft>
                <a:spcPts val="600"/>
              </a:spcAft>
              <a:buFont typeface="Arial" panose="020B0604020202020204" pitchFamily="34" charset="0"/>
              <a:buChar char="•"/>
            </a:pPr>
            <a:r>
              <a:rPr lang="en-US" sz="2000" b="1" dirty="0"/>
              <a:t>At second: </a:t>
            </a:r>
            <a:r>
              <a:rPr lang="en-US" sz="2000" dirty="0"/>
              <a:t>Why does it not accept an electronic enforceable execution copy?</a:t>
            </a:r>
          </a:p>
          <a:p>
            <a:pPr marL="342900">
              <a:lnSpc>
                <a:spcPct val="108000"/>
              </a:lnSpc>
              <a:spcBef>
                <a:spcPts val="600"/>
              </a:spcBef>
              <a:spcAft>
                <a:spcPts val="600"/>
              </a:spcAft>
              <a:buFont typeface="Arial" panose="020B0604020202020204" pitchFamily="34" charset="0"/>
              <a:buChar char="•"/>
            </a:pPr>
            <a:r>
              <a:rPr lang="en-US" sz="2000" b="1" dirty="0"/>
              <a:t>§ 169 (4) ZPO: </a:t>
            </a:r>
            <a:r>
              <a:rPr lang="en-US" sz="2000" dirty="0"/>
              <a:t>“A document may be served as a certified electronic copy. The copy is to be furnished with the qualified digital signature of the records clerk of the court registry.” </a:t>
            </a:r>
          </a:p>
          <a:p>
            <a:pPr marL="342900">
              <a:lnSpc>
                <a:spcPct val="108000"/>
              </a:lnSpc>
              <a:spcBef>
                <a:spcPts val="600"/>
              </a:spcBef>
              <a:spcAft>
                <a:spcPts val="600"/>
              </a:spcAft>
              <a:buFont typeface="Arial" panose="020B0604020202020204" pitchFamily="34" charset="0"/>
              <a:buChar char="•"/>
            </a:pPr>
            <a:endParaRPr lang="en-US" sz="2000"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13</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954620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Justification of a restriction of e-justice in enforcement law?</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212106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Why are electronic execution copies not accepted under German law? (1)</a:t>
            </a:r>
          </a:p>
          <a:p>
            <a:pPr marL="342900">
              <a:lnSpc>
                <a:spcPct val="108000"/>
              </a:lnSpc>
              <a:spcBef>
                <a:spcPts val="600"/>
              </a:spcBef>
              <a:spcAft>
                <a:spcPts val="600"/>
              </a:spcAft>
              <a:buFont typeface="Arial" panose="020B0604020202020204" pitchFamily="34" charset="0"/>
              <a:buChar char="•"/>
            </a:pPr>
            <a:r>
              <a:rPr lang="en-US" sz="2000" dirty="0"/>
              <a:t>Execution copies of an original document are of major legal significance.  </a:t>
            </a:r>
          </a:p>
          <a:p>
            <a:pPr marL="342900">
              <a:lnSpc>
                <a:spcPct val="108000"/>
              </a:lnSpc>
              <a:spcBef>
                <a:spcPts val="600"/>
              </a:spcBef>
              <a:spcAft>
                <a:spcPts val="600"/>
              </a:spcAft>
              <a:buFont typeface="Arial" panose="020B0604020202020204" pitchFamily="34" charset="0"/>
              <a:buChar char="•"/>
            </a:pPr>
            <a:r>
              <a:rPr lang="en-US" sz="2000" dirty="0"/>
              <a:t>An execution copy of a letter of </a:t>
            </a:r>
            <a:r>
              <a:rPr lang="en-US" sz="2000" dirty="0" err="1"/>
              <a:t>authorisation</a:t>
            </a:r>
            <a:r>
              <a:rPr lang="en-US" sz="2000" dirty="0"/>
              <a:t> grants the person in whose name it is issued the same power of agency as the original of such a document.</a:t>
            </a:r>
          </a:p>
          <a:p>
            <a:pPr marL="342900">
              <a:lnSpc>
                <a:spcPct val="108000"/>
              </a:lnSpc>
              <a:spcBef>
                <a:spcPts val="600"/>
              </a:spcBef>
              <a:spcAft>
                <a:spcPts val="600"/>
              </a:spcAft>
              <a:buFont typeface="Arial" panose="020B0604020202020204" pitchFamily="34" charset="0"/>
              <a:buChar char="•"/>
            </a:pPr>
            <a:r>
              <a:rPr lang="en-US" sz="2000" dirty="0"/>
              <a:t>Regardless of the loss of the agency that has occurred in the meantime, the execution copy of the letter of </a:t>
            </a:r>
            <a:r>
              <a:rPr lang="en-US" sz="2000" dirty="0" err="1"/>
              <a:t>authorisation</a:t>
            </a:r>
            <a:r>
              <a:rPr lang="en-US" sz="2000" dirty="0"/>
              <a:t> triggers the legal consequences of § 172 (2) BGB. </a:t>
            </a:r>
          </a:p>
          <a:p>
            <a:pPr marL="342900">
              <a:lnSpc>
                <a:spcPct val="108000"/>
              </a:lnSpc>
              <a:spcBef>
                <a:spcPts val="600"/>
              </a:spcBef>
              <a:spcAft>
                <a:spcPts val="600"/>
              </a:spcAft>
              <a:buFont typeface="Arial" panose="020B0604020202020204" pitchFamily="34" charset="0"/>
              <a:buChar char="•"/>
            </a:pPr>
            <a:r>
              <a:rPr lang="en-US" sz="2000" b="1" dirty="0"/>
              <a:t>§ 172 (2) BGB:</a:t>
            </a:r>
            <a:r>
              <a:rPr lang="en-US" sz="2000" dirty="0"/>
              <a:t> “The power of agency remains effective until the letter of </a:t>
            </a:r>
            <a:r>
              <a:rPr lang="en-US" sz="2000" dirty="0" err="1"/>
              <a:t>authorisation</a:t>
            </a:r>
            <a:r>
              <a:rPr lang="en-US" sz="2000" dirty="0"/>
              <a:t> is returned to the principal or declared to be invalid.”</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14</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954620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Justification of a restriction of e-justice in enforcement law?</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302408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100" b="1" dirty="0"/>
              <a:t>Why are electronic execution copies not accepted under German law? (2)</a:t>
            </a:r>
          </a:p>
          <a:p>
            <a:pPr marL="342900">
              <a:lnSpc>
                <a:spcPct val="108000"/>
              </a:lnSpc>
              <a:spcBef>
                <a:spcPts val="600"/>
              </a:spcBef>
              <a:spcAft>
                <a:spcPts val="600"/>
              </a:spcAft>
              <a:buFont typeface="Arial" panose="020B0604020202020204" pitchFamily="34" charset="0"/>
              <a:buChar char="•"/>
            </a:pPr>
            <a:r>
              <a:rPr lang="en-US" sz="2100" dirty="0"/>
              <a:t>This far-reaching legal significance of execution copies goes hand in hand with the need for a high degree of accuracy.   </a:t>
            </a:r>
          </a:p>
          <a:p>
            <a:pPr marL="342900">
              <a:lnSpc>
                <a:spcPct val="108000"/>
              </a:lnSpc>
              <a:spcBef>
                <a:spcPts val="600"/>
              </a:spcBef>
              <a:spcAft>
                <a:spcPts val="600"/>
              </a:spcAft>
              <a:buFont typeface="Arial" panose="020B0604020202020204" pitchFamily="34" charset="0"/>
              <a:buChar char="•"/>
            </a:pPr>
            <a:r>
              <a:rPr lang="en-US" sz="2100" dirty="0"/>
              <a:t>In particular, the existing execution copies of an original document must be identifiable, revocable and correctable. </a:t>
            </a:r>
          </a:p>
          <a:p>
            <a:pPr marL="342900">
              <a:lnSpc>
                <a:spcPct val="108000"/>
              </a:lnSpc>
              <a:spcBef>
                <a:spcPts val="600"/>
              </a:spcBef>
              <a:spcAft>
                <a:spcPts val="600"/>
              </a:spcAft>
              <a:buFont typeface="Arial" panose="020B0604020202020204" pitchFamily="34" charset="0"/>
              <a:buChar char="•"/>
            </a:pPr>
            <a:r>
              <a:rPr lang="en-US" sz="2100" dirty="0"/>
              <a:t>This goal can be achieved with specifically marked copies in paper form. </a:t>
            </a:r>
          </a:p>
          <a:p>
            <a:pPr marL="342900">
              <a:lnSpc>
                <a:spcPct val="108000"/>
              </a:lnSpc>
              <a:spcBef>
                <a:spcPts val="600"/>
              </a:spcBef>
              <a:spcAft>
                <a:spcPts val="600"/>
              </a:spcAft>
              <a:buFont typeface="Arial" panose="020B0604020202020204" pitchFamily="34" charset="0"/>
              <a:buChar char="•"/>
            </a:pPr>
            <a:r>
              <a:rPr lang="en-US" sz="2100" dirty="0"/>
              <a:t>This is not possible to the same extent with electronic documents, because once they have been circulated, they can be reproduced as often as you like. </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15</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954620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Justification of a restriction of e-justice in enforcement law?</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94867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anim calcmode="lin" valueType="num">
                                      <p:cBhvr additive="base">
                                        <p:cTn id="19"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3" end="3"/>
                                            </p:txEl>
                                          </p:spTgt>
                                        </p:tgtEl>
                                        <p:attrNameLst>
                                          <p:attrName>style.visibility</p:attrName>
                                        </p:attrNameLst>
                                      </p:cBhvr>
                                      <p:to>
                                        <p:strVal val="visible"/>
                                      </p:to>
                                    </p:set>
                                    <p:anim calcmode="lin" valueType="num">
                                      <p:cBhvr additive="base">
                                        <p:cTn id="23"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100" b="1" dirty="0"/>
              <a:t>Why is an enforceable execution copy of the judgment required for taking enforcement measures? </a:t>
            </a:r>
          </a:p>
          <a:p>
            <a:pPr marL="342900">
              <a:lnSpc>
                <a:spcPct val="108000"/>
              </a:lnSpc>
              <a:spcBef>
                <a:spcPts val="600"/>
              </a:spcBef>
              <a:spcAft>
                <a:spcPts val="600"/>
              </a:spcAft>
              <a:buFont typeface="Arial" panose="020B0604020202020204" pitchFamily="34" charset="0"/>
              <a:buChar char="•"/>
            </a:pPr>
            <a:r>
              <a:rPr lang="en-US" sz="2100" dirty="0"/>
              <a:t>The debtor must be protected from having the same legal document enforced against him several times.</a:t>
            </a:r>
          </a:p>
          <a:p>
            <a:pPr marL="342900">
              <a:lnSpc>
                <a:spcPct val="108000"/>
              </a:lnSpc>
              <a:spcBef>
                <a:spcPts val="600"/>
              </a:spcBef>
              <a:spcAft>
                <a:spcPts val="600"/>
              </a:spcAft>
              <a:buFont typeface="Arial" panose="020B0604020202020204" pitchFamily="34" charset="0"/>
              <a:buChar char="•"/>
            </a:pPr>
            <a:r>
              <a:rPr lang="en-US" sz="2100" dirty="0"/>
              <a:t>To justify taking enforcement measures, the enforcement authorities must be able to produce copies of the judgment. </a:t>
            </a:r>
          </a:p>
          <a:p>
            <a:pPr marL="342900">
              <a:lnSpc>
                <a:spcPct val="108000"/>
              </a:lnSpc>
              <a:spcBef>
                <a:spcPts val="600"/>
              </a:spcBef>
              <a:spcAft>
                <a:spcPts val="600"/>
              </a:spcAft>
              <a:buFont typeface="Arial" panose="020B0604020202020204" pitchFamily="34" charset="0"/>
              <a:buChar char="•"/>
            </a:pPr>
            <a:r>
              <a:rPr lang="en-US" sz="2100" dirty="0"/>
              <a:t>A simple copy is not sufficient for this, as there can be any number of these in circulation. </a:t>
            </a:r>
          </a:p>
          <a:p>
            <a:pPr marL="342900">
              <a:lnSpc>
                <a:spcPct val="108000"/>
              </a:lnSpc>
              <a:spcBef>
                <a:spcPts val="600"/>
              </a:spcBef>
              <a:spcAft>
                <a:spcPts val="600"/>
              </a:spcAft>
              <a:buFont typeface="Arial" panose="020B0604020202020204" pitchFamily="34" charset="0"/>
              <a:buChar char="•"/>
            </a:pPr>
            <a:r>
              <a:rPr lang="en-US" sz="2100" dirty="0"/>
              <a:t>However, if only a single enforceable execution copy exists, this copy is reliable for the enforcement authorities. </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16</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954620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Justification of a restriction of e-justice in enforcement law?</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330495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anim calcmode="lin" valueType="num">
                                      <p:cBhvr additive="base">
                                        <p:cTn id="15"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3" end="3"/>
                                            </p:txEl>
                                          </p:spTgt>
                                        </p:tgtEl>
                                        <p:attrNameLst>
                                          <p:attrName>style.visibility</p:attrName>
                                        </p:attrNameLst>
                                      </p:cBhvr>
                                      <p:to>
                                        <p:strVal val="visible"/>
                                      </p:to>
                                    </p:set>
                                    <p:anim calcmode="lin" valueType="num">
                                      <p:cBhvr additive="base">
                                        <p:cTn id="23"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1950" b="1" dirty="0"/>
              <a:t>The debtor protection provided by the requirement of an enforceable execution copy is not guaranteed without gaps </a:t>
            </a:r>
          </a:p>
          <a:p>
            <a:pPr marL="342900">
              <a:lnSpc>
                <a:spcPct val="108000"/>
              </a:lnSpc>
              <a:spcBef>
                <a:spcPts val="600"/>
              </a:spcBef>
              <a:spcAft>
                <a:spcPts val="600"/>
              </a:spcAft>
              <a:buFont typeface="Arial" panose="020B0604020202020204" pitchFamily="34" charset="0"/>
              <a:buChar char="•"/>
            </a:pPr>
            <a:r>
              <a:rPr lang="en-US" sz="1950" dirty="0"/>
              <a:t>The creditor may receive more than one enforceable execution copy of the judgment, especially if he wishes to apply for enforcement measures from different enforcement authorities at the same time.</a:t>
            </a:r>
          </a:p>
          <a:p>
            <a:pPr marL="342900">
              <a:lnSpc>
                <a:spcPct val="108000"/>
              </a:lnSpc>
              <a:spcBef>
                <a:spcPts val="600"/>
              </a:spcBef>
              <a:spcAft>
                <a:spcPts val="600"/>
              </a:spcAft>
              <a:buFont typeface="Arial" panose="020B0604020202020204" pitchFamily="34" charset="0"/>
              <a:buChar char="•"/>
            </a:pPr>
            <a:r>
              <a:rPr lang="en-US" sz="1950" b="1" dirty="0"/>
              <a:t>§ 733 (1) ZPO: </a:t>
            </a:r>
            <a:r>
              <a:rPr lang="en-US" sz="1950" dirty="0"/>
              <a:t>“Prior to an additional enforceable execution copy being issued, the debtor may be heard unless the execution copy first issued is returned.”</a:t>
            </a:r>
          </a:p>
          <a:p>
            <a:pPr marL="342900">
              <a:lnSpc>
                <a:spcPct val="108000"/>
              </a:lnSpc>
              <a:spcBef>
                <a:spcPts val="600"/>
              </a:spcBef>
              <a:spcAft>
                <a:spcPts val="600"/>
              </a:spcAft>
              <a:buFont typeface="Arial" panose="020B0604020202020204" pitchFamily="34" charset="0"/>
              <a:buChar char="•"/>
            </a:pPr>
            <a:r>
              <a:rPr lang="en-US" sz="1950" dirty="0"/>
              <a:t>Various legal documents can also be enforced without the submission of an enforceable execution copy. </a:t>
            </a:r>
          </a:p>
          <a:p>
            <a:pPr marL="342900">
              <a:lnSpc>
                <a:spcPct val="108000"/>
              </a:lnSpc>
              <a:spcBef>
                <a:spcPts val="600"/>
              </a:spcBef>
              <a:spcAft>
                <a:spcPts val="600"/>
              </a:spcAft>
              <a:buFont typeface="Arial" panose="020B0604020202020204" pitchFamily="34" charset="0"/>
              <a:buChar char="•"/>
            </a:pPr>
            <a:r>
              <a:rPr lang="en-US" sz="1950" dirty="0"/>
              <a:t>This applies in particular to writs of execution, writs of seizure and orders of injunction. </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17</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954620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Justification of a restriction of e-justice in enforcement law?</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6119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marL="342900">
              <a:lnSpc>
                <a:spcPct val="108000"/>
              </a:lnSpc>
              <a:spcBef>
                <a:spcPts val="600"/>
              </a:spcBef>
              <a:spcAft>
                <a:spcPts val="600"/>
              </a:spcAft>
              <a:buFont typeface="Arial" panose="020B0604020202020204" pitchFamily="34" charset="0"/>
              <a:buChar char="•"/>
            </a:pPr>
            <a:r>
              <a:rPr lang="en-US" dirty="0"/>
              <a:t>Enforcement authorities, which are part of the judicial authorities, keep their enforcement files electronically. </a:t>
            </a:r>
          </a:p>
          <a:p>
            <a:pPr marL="342900">
              <a:lnSpc>
                <a:spcPct val="108000"/>
              </a:lnSpc>
              <a:spcBef>
                <a:spcPts val="600"/>
              </a:spcBef>
              <a:spcAft>
                <a:spcPts val="600"/>
              </a:spcAft>
              <a:buFont typeface="Arial" panose="020B0604020202020204" pitchFamily="34" charset="0"/>
              <a:buChar char="•"/>
            </a:pPr>
            <a:r>
              <a:rPr lang="en-US" dirty="0"/>
              <a:t>However, this does not apply to court appointed execution officers. </a:t>
            </a:r>
          </a:p>
          <a:p>
            <a:pPr marL="342900">
              <a:lnSpc>
                <a:spcPct val="108000"/>
              </a:lnSpc>
              <a:spcBef>
                <a:spcPts val="600"/>
              </a:spcBef>
              <a:spcAft>
                <a:spcPts val="600"/>
              </a:spcAft>
              <a:buFont typeface="Arial" panose="020B0604020202020204" pitchFamily="34" charset="0"/>
              <a:buChar char="•"/>
            </a:pPr>
            <a:r>
              <a:rPr lang="en-US" dirty="0"/>
              <a:t>The foreclosure can take place by means of an online auction. </a:t>
            </a:r>
          </a:p>
          <a:p>
            <a:pPr marL="342900">
              <a:lnSpc>
                <a:spcPct val="108000"/>
              </a:lnSpc>
              <a:spcBef>
                <a:spcPts val="600"/>
              </a:spcBef>
              <a:spcAft>
                <a:spcPts val="600"/>
              </a:spcAft>
              <a:buFont typeface="Arial" panose="020B0604020202020204" pitchFamily="34" charset="0"/>
              <a:buChar char="•"/>
            </a:pPr>
            <a:r>
              <a:rPr lang="en-US" dirty="0"/>
              <a:t>When enforcing writs of execution, the execution officer and the court of execution can take enforcement measures under the conditions of § 754a ZPO and § 829a ZPO even on the basis of a simple electronic copy of the original document.  </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18</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84864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a:spcBef>
                <a:spcPct val="0"/>
              </a:spcBef>
            </a:pPr>
            <a:r>
              <a:rPr lang="en-US" altLang="de-DE" sz="2800" dirty="0"/>
              <a:t>Approaches to e-justice in German enforcement law </a:t>
            </a:r>
          </a:p>
        </p:txBody>
      </p:sp>
    </p:spTree>
    <p:extLst>
      <p:ext uri="{BB962C8B-B14F-4D97-AF65-F5344CB8AC3E}">
        <p14:creationId xmlns:p14="http://schemas.microsoft.com/office/powerpoint/2010/main" val="128688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3" end="3"/>
                                            </p:txEl>
                                          </p:spTgt>
                                        </p:tgtEl>
                                        <p:attrNameLst>
                                          <p:attrName>style.visibility</p:attrName>
                                        </p:attrNameLst>
                                      </p:cBhvr>
                                      <p:to>
                                        <p:strVal val="visible"/>
                                      </p:to>
                                    </p:set>
                                    <p:anim calcmode="lin" valueType="num">
                                      <p:cBhvr additive="base">
                                        <p:cTn id="7"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0" end="0"/>
                                            </p:txEl>
                                          </p:spTgt>
                                        </p:tgtEl>
                                        <p:attrNameLst>
                                          <p:attrName>style.visibility</p:attrName>
                                        </p:attrNameLst>
                                      </p:cBhvr>
                                      <p:to>
                                        <p:strVal val="visible"/>
                                      </p:to>
                                    </p:set>
                                    <p:anim calcmode="lin" valueType="num">
                                      <p:cBhvr additive="base">
                                        <p:cTn id="11"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1" end="1"/>
                                            </p:txEl>
                                          </p:spTgt>
                                        </p:tgtEl>
                                        <p:attrNameLst>
                                          <p:attrName>style.visibility</p:attrName>
                                        </p:attrNameLst>
                                      </p:cBhvr>
                                      <p:to>
                                        <p:strVal val="visible"/>
                                      </p:to>
                                    </p:set>
                                    <p:anim calcmode="lin" valueType="num">
                                      <p:cBhvr additive="base">
                                        <p:cTn id="15"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How is the protection of debtors guaranteed in the cases of § 754a and § 829a ZPO?  </a:t>
            </a:r>
          </a:p>
          <a:p>
            <a:pPr marL="342900">
              <a:lnSpc>
                <a:spcPct val="108000"/>
              </a:lnSpc>
              <a:spcBef>
                <a:spcPts val="600"/>
              </a:spcBef>
              <a:spcAft>
                <a:spcPts val="600"/>
              </a:spcAft>
              <a:buFont typeface="Arial" panose="020B0604020202020204" pitchFamily="34" charset="0"/>
              <a:buChar char="•"/>
            </a:pPr>
            <a:r>
              <a:rPr lang="en-US" sz="2000" dirty="0"/>
              <a:t>Firstly, when filing the application for the initiation of enforcement proceedings, the creditor must affirm that the claim is still valid. </a:t>
            </a:r>
          </a:p>
          <a:p>
            <a:pPr marL="342900">
              <a:lnSpc>
                <a:spcPct val="108000"/>
              </a:lnSpc>
              <a:spcBef>
                <a:spcPts val="600"/>
              </a:spcBef>
              <a:spcAft>
                <a:spcPts val="600"/>
              </a:spcAft>
              <a:buFont typeface="Arial" panose="020B0604020202020204" pitchFamily="34" charset="0"/>
              <a:buChar char="•"/>
            </a:pPr>
            <a:r>
              <a:rPr lang="en-US" sz="2000" dirty="0"/>
              <a:t>Furthermore, at the end of a first enforcement proceeding, the debtor would receive a receipt under § 757 ZPO, with which he could fend off an abusive second enforcement attempt. </a:t>
            </a:r>
          </a:p>
          <a:p>
            <a:pPr marL="342900">
              <a:lnSpc>
                <a:spcPct val="108000"/>
              </a:lnSpc>
              <a:spcBef>
                <a:spcPts val="600"/>
              </a:spcBef>
              <a:spcAft>
                <a:spcPts val="600"/>
              </a:spcAft>
              <a:buFont typeface="Arial" panose="020B0604020202020204" pitchFamily="34" charset="0"/>
              <a:buChar char="•"/>
            </a:pPr>
            <a:r>
              <a:rPr lang="en-US" sz="2000" dirty="0"/>
              <a:t>This is a more or less fundamental redefinition of the relationship between creditor interest and debtor protection in German enforcement law.</a:t>
            </a:r>
          </a:p>
          <a:p>
            <a:pPr marL="342900">
              <a:lnSpc>
                <a:spcPct val="108000"/>
              </a:lnSpc>
              <a:spcBef>
                <a:spcPts val="600"/>
              </a:spcBef>
              <a:spcAft>
                <a:spcPts val="600"/>
              </a:spcAft>
              <a:buFont typeface="Arial" panose="020B0604020202020204" pitchFamily="34" charset="0"/>
              <a:buChar char="•"/>
            </a:pPr>
            <a:r>
              <a:rPr lang="en-US" sz="2000" dirty="0"/>
              <a:t>However, this redefinition has not yet been extended to other cases of compulsory enforcement. </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19</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84864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a:spcBef>
                <a:spcPct val="0"/>
              </a:spcBef>
            </a:pPr>
            <a:r>
              <a:rPr lang="en-US" altLang="de-DE" sz="2800" dirty="0"/>
              <a:t>Approaches to e-justice in German enforcement law </a:t>
            </a:r>
          </a:p>
        </p:txBody>
      </p:sp>
    </p:spTree>
    <p:extLst>
      <p:ext uri="{BB962C8B-B14F-4D97-AF65-F5344CB8AC3E}">
        <p14:creationId xmlns:p14="http://schemas.microsoft.com/office/powerpoint/2010/main" val="422532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3" end="3"/>
                                            </p:txEl>
                                          </p:spTgt>
                                        </p:tgtEl>
                                        <p:attrNameLst>
                                          <p:attrName>style.visibility</p:attrName>
                                        </p:attrNameLst>
                                      </p:cBhvr>
                                      <p:to>
                                        <p:strVal val="visible"/>
                                      </p:to>
                                    </p:set>
                                    <p:anim calcmode="lin" valueType="num">
                                      <p:cBhvr additive="base">
                                        <p:cTn id="11"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anim calcmode="lin" valueType="num">
                                      <p:cBhvr additive="base">
                                        <p:cTn id="15"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 calcmode="lin" valueType="num">
                                      <p:cBhvr additive="base">
                                        <p:cTn id="19"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2" end="2"/>
                                            </p:txEl>
                                          </p:spTgt>
                                        </p:tgtEl>
                                        <p:attrNameLst>
                                          <p:attrName>style.visibility</p:attrName>
                                        </p:attrNameLst>
                                      </p:cBhvr>
                                      <p:to>
                                        <p:strVal val="visible"/>
                                      </p:to>
                                    </p:set>
                                    <p:anim calcmode="lin" valueType="num">
                                      <p:cBhvr additive="base">
                                        <p:cTn id="23"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9585969"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en-US" altLang="de-DE" sz="2800" dirty="0"/>
              <a:t>Recent developments in e-justice in German procedural law</a:t>
            </a:r>
            <a:endParaRPr lang="de-DE" altLang="de-DE" sz="2800" dirty="0"/>
          </a:p>
        </p:txBody>
      </p:sp>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1200"/>
              </a:spcBef>
              <a:spcAft>
                <a:spcPts val="1200"/>
              </a:spcAft>
            </a:pPr>
            <a:r>
              <a:rPr lang="de-DE" altLang="de-DE" b="1" dirty="0"/>
              <a:t>Oral </a:t>
            </a:r>
            <a:r>
              <a:rPr lang="de-DE" altLang="de-DE" b="1" dirty="0" err="1"/>
              <a:t>hearings</a:t>
            </a:r>
            <a:r>
              <a:rPr lang="de-DE" altLang="de-DE" b="1" dirty="0"/>
              <a:t> </a:t>
            </a:r>
            <a:r>
              <a:rPr lang="de-DE" altLang="de-DE" b="1" dirty="0" err="1"/>
              <a:t>can</a:t>
            </a:r>
            <a:r>
              <a:rPr lang="de-DE" altLang="de-DE" b="1" dirty="0"/>
              <a:t> </a:t>
            </a:r>
            <a:r>
              <a:rPr lang="de-DE" altLang="de-DE" b="1" dirty="0" err="1"/>
              <a:t>be</a:t>
            </a:r>
            <a:r>
              <a:rPr lang="de-DE" altLang="de-DE" b="1" dirty="0"/>
              <a:t> conducted via </a:t>
            </a:r>
            <a:r>
              <a:rPr lang="de-DE" altLang="de-DE" b="1" dirty="0" err="1"/>
              <a:t>video</a:t>
            </a:r>
            <a:r>
              <a:rPr lang="de-DE" altLang="de-DE" b="1" dirty="0"/>
              <a:t> </a:t>
            </a:r>
            <a:r>
              <a:rPr lang="de-DE" altLang="de-DE" b="1" dirty="0" err="1"/>
              <a:t>conference</a:t>
            </a:r>
            <a:endParaRPr lang="de-DE" altLang="de-DE" b="1" dirty="0"/>
          </a:p>
          <a:p>
            <a:pPr marL="342900">
              <a:lnSpc>
                <a:spcPct val="108000"/>
              </a:lnSpc>
              <a:spcBef>
                <a:spcPts val="1200"/>
              </a:spcBef>
              <a:spcAft>
                <a:spcPts val="1200"/>
              </a:spcAft>
              <a:buFont typeface="Arial" panose="020B0604020202020204" pitchFamily="34" charset="0"/>
              <a:buChar char="•"/>
            </a:pPr>
            <a:r>
              <a:rPr lang="de-DE" b="1" dirty="0"/>
              <a:t>§ 128a (1) ZPO: </a:t>
            </a:r>
            <a:r>
              <a:rPr lang="de-DE" dirty="0"/>
              <a:t>„Hearings </a:t>
            </a:r>
            <a:r>
              <a:rPr lang="de-DE" dirty="0" err="1"/>
              <a:t>may</a:t>
            </a:r>
            <a:r>
              <a:rPr lang="de-DE" dirty="0"/>
              <a:t>, in </a:t>
            </a:r>
            <a:r>
              <a:rPr lang="de-DE" dirty="0" err="1"/>
              <a:t>appropriate</a:t>
            </a:r>
            <a:r>
              <a:rPr lang="de-DE" dirty="0"/>
              <a:t> </a:t>
            </a:r>
            <a:r>
              <a:rPr lang="de-DE" dirty="0" err="1"/>
              <a:t>cases</a:t>
            </a:r>
            <a:r>
              <a:rPr lang="de-DE" dirty="0"/>
              <a:t> and </a:t>
            </a:r>
            <a:r>
              <a:rPr lang="de-DE" dirty="0" err="1"/>
              <a:t>provided</a:t>
            </a:r>
            <a:r>
              <a:rPr lang="de-DE" dirty="0"/>
              <a:t> </a:t>
            </a:r>
            <a:r>
              <a:rPr lang="de-DE" dirty="0" err="1"/>
              <a:t>that</a:t>
            </a:r>
            <a:r>
              <a:rPr lang="de-DE" dirty="0"/>
              <a:t> </a:t>
            </a:r>
            <a:r>
              <a:rPr lang="de-DE" dirty="0" err="1"/>
              <a:t>sufficient</a:t>
            </a:r>
            <a:r>
              <a:rPr lang="de-DE" dirty="0"/>
              <a:t> </a:t>
            </a:r>
            <a:r>
              <a:rPr lang="de-DE" dirty="0" err="1"/>
              <a:t>capacity</a:t>
            </a:r>
            <a:r>
              <a:rPr lang="de-DE" dirty="0"/>
              <a:t> </a:t>
            </a:r>
            <a:r>
              <a:rPr lang="de-DE" dirty="0" err="1"/>
              <a:t>is</a:t>
            </a:r>
            <a:r>
              <a:rPr lang="de-DE" dirty="0"/>
              <a:t> </a:t>
            </a:r>
            <a:r>
              <a:rPr lang="de-DE" dirty="0" err="1"/>
              <a:t>available</a:t>
            </a:r>
            <a:r>
              <a:rPr lang="de-DE" dirty="0"/>
              <a:t>, </a:t>
            </a:r>
            <a:r>
              <a:rPr lang="de-DE" dirty="0" err="1"/>
              <a:t>take</a:t>
            </a:r>
            <a:r>
              <a:rPr lang="de-DE" dirty="0"/>
              <a:t> </a:t>
            </a:r>
            <a:r>
              <a:rPr lang="de-DE" dirty="0" err="1"/>
              <a:t>place</a:t>
            </a:r>
            <a:r>
              <a:rPr lang="de-DE" dirty="0"/>
              <a:t> in </a:t>
            </a:r>
            <a:r>
              <a:rPr lang="de-DE" dirty="0" err="1"/>
              <a:t>the</a:t>
            </a:r>
            <a:r>
              <a:rPr lang="de-DE" dirty="0"/>
              <a:t> form </a:t>
            </a:r>
            <a:r>
              <a:rPr lang="de-DE" dirty="0" err="1"/>
              <a:t>of</a:t>
            </a:r>
            <a:r>
              <a:rPr lang="de-DE" dirty="0"/>
              <a:t> a </a:t>
            </a:r>
            <a:r>
              <a:rPr lang="de-DE" dirty="0" err="1"/>
              <a:t>video</a:t>
            </a:r>
            <a:r>
              <a:rPr lang="de-DE" dirty="0"/>
              <a:t> </a:t>
            </a:r>
            <a:r>
              <a:rPr lang="de-DE" dirty="0" err="1"/>
              <a:t>conference</a:t>
            </a:r>
            <a:r>
              <a:rPr lang="de-DE" dirty="0"/>
              <a:t>.“ </a:t>
            </a:r>
          </a:p>
          <a:p>
            <a:pPr marL="342900">
              <a:lnSpc>
                <a:spcPct val="108000"/>
              </a:lnSpc>
              <a:buFont typeface="Arial" panose="020B0604020202020204" pitchFamily="34" charset="0"/>
              <a:buChar char="•"/>
            </a:pPr>
            <a:r>
              <a:rPr lang="en-US" altLang="de-DE" dirty="0"/>
              <a:t>Parties often make use of this option even after the end of the corona pandemic. </a:t>
            </a:r>
            <a:endParaRPr lang="de-DE" alt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28.02.2025</a:t>
            </a:fld>
            <a:endParaRPr lang="de-DE" altLang="de-DE">
              <a:solidFill>
                <a:schemeClr val="bg1"/>
              </a:solidFill>
              <a:latin typeface="Segoe UI" panose="020B0502040204020203"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Outlook: Would an electronic register for enforceable legal documents be an appropriate solution?   </a:t>
            </a:r>
          </a:p>
          <a:p>
            <a:pPr marL="342900">
              <a:lnSpc>
                <a:spcPct val="108000"/>
              </a:lnSpc>
              <a:spcBef>
                <a:spcPts val="600"/>
              </a:spcBef>
              <a:spcAft>
                <a:spcPts val="600"/>
              </a:spcAft>
              <a:buFont typeface="Arial" panose="020B0604020202020204" pitchFamily="34" charset="0"/>
              <a:buChar char="•"/>
            </a:pPr>
            <a:r>
              <a:rPr lang="en-US" sz="2000" dirty="0"/>
              <a:t>The model for this register is the Electronic Documents Archive operated by the Federal Chamber of Notaries.</a:t>
            </a:r>
          </a:p>
          <a:p>
            <a:pPr marL="342900">
              <a:lnSpc>
                <a:spcPct val="108000"/>
              </a:lnSpc>
              <a:spcBef>
                <a:spcPts val="600"/>
              </a:spcBef>
              <a:spcAft>
                <a:spcPts val="600"/>
              </a:spcAft>
              <a:buFont typeface="Arial" panose="020B0604020202020204" pitchFamily="34" charset="0"/>
              <a:buChar char="•"/>
            </a:pPr>
            <a:r>
              <a:rPr lang="en-US" sz="2000" dirty="0"/>
              <a:t>Idea: Any enforceable legal document shall be put in that register. </a:t>
            </a:r>
          </a:p>
          <a:p>
            <a:pPr marL="342900">
              <a:lnSpc>
                <a:spcPct val="108000"/>
              </a:lnSpc>
              <a:spcBef>
                <a:spcPts val="600"/>
              </a:spcBef>
              <a:spcAft>
                <a:spcPts val="600"/>
              </a:spcAft>
              <a:buFont typeface="Arial" panose="020B0604020202020204" pitchFamily="34" charset="0"/>
              <a:buChar char="•"/>
            </a:pPr>
            <a:r>
              <a:rPr lang="en-US" sz="2000" dirty="0"/>
              <a:t>Consequence:</a:t>
            </a:r>
            <a:r>
              <a:rPr lang="en-US" sz="2000" b="1" dirty="0"/>
              <a:t> </a:t>
            </a:r>
            <a:r>
              <a:rPr lang="en-US" sz="2000" dirty="0"/>
              <a:t>Every execution authority can access the register and immediately obtain from it all the information necessary for the enforcement. </a:t>
            </a:r>
          </a:p>
          <a:p>
            <a:pPr marL="342900">
              <a:lnSpc>
                <a:spcPct val="108000"/>
              </a:lnSpc>
              <a:spcBef>
                <a:spcPts val="600"/>
              </a:spcBef>
              <a:spcAft>
                <a:spcPts val="600"/>
              </a:spcAft>
              <a:buFont typeface="Arial" panose="020B0604020202020204" pitchFamily="34" charset="0"/>
              <a:buChar char="•"/>
            </a:pPr>
            <a:r>
              <a:rPr lang="en-US" sz="2000" dirty="0"/>
              <a:t>The enforceable execution copy would then be superfluous. </a:t>
            </a:r>
          </a:p>
          <a:p>
            <a:pPr marL="342900">
              <a:lnSpc>
                <a:spcPct val="108000"/>
              </a:lnSpc>
              <a:spcBef>
                <a:spcPts val="600"/>
              </a:spcBef>
              <a:spcAft>
                <a:spcPts val="600"/>
              </a:spcAft>
              <a:buFont typeface="Arial" panose="020B0604020202020204" pitchFamily="34" charset="0"/>
              <a:buChar char="•"/>
            </a:pPr>
            <a:r>
              <a:rPr lang="en-US" sz="2000" dirty="0"/>
              <a:t>However: Is it realistic to expect such a register to be introduced within a reasonably short period of time? </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20</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84864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a:spcBef>
                <a:spcPct val="0"/>
              </a:spcBef>
            </a:pPr>
            <a:r>
              <a:rPr lang="en-US" altLang="de-DE" sz="2800" dirty="0"/>
              <a:t>Approaches to e-justice in German enforcement law </a:t>
            </a:r>
          </a:p>
        </p:txBody>
      </p:sp>
    </p:spTree>
    <p:extLst>
      <p:ext uri="{BB962C8B-B14F-4D97-AF65-F5344CB8AC3E}">
        <p14:creationId xmlns:p14="http://schemas.microsoft.com/office/powerpoint/2010/main" val="387076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anim calcmode="lin" valueType="num">
                                      <p:cBhvr additive="base">
                                        <p:cTn id="19"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5" end="5"/>
                                            </p:txEl>
                                          </p:spTgt>
                                        </p:tgtEl>
                                        <p:attrNameLst>
                                          <p:attrName>style.visibility</p:attrName>
                                        </p:attrNameLst>
                                      </p:cBhvr>
                                      <p:to>
                                        <p:strVal val="visible"/>
                                      </p:to>
                                    </p:set>
                                    <p:anim calcmode="lin" valueType="num">
                                      <p:cBhvr additive="base">
                                        <p:cTn id="23"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 calcmode="lin" valueType="num">
                                      <p:cBhvr additive="base">
                                        <p:cTn id="27"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marL="342900">
              <a:lnSpc>
                <a:spcPct val="108000"/>
              </a:lnSpc>
              <a:spcBef>
                <a:spcPts val="600"/>
              </a:spcBef>
              <a:spcAft>
                <a:spcPts val="600"/>
              </a:spcAft>
              <a:buFont typeface="Arial" panose="020B0604020202020204" pitchFamily="34" charset="0"/>
              <a:buChar char="•"/>
            </a:pPr>
            <a:r>
              <a:rPr lang="en-US" sz="1800" dirty="0"/>
              <a:t>In recent years, German procedural law has seen a number of reforms that have led to the creation of enforceable legal documents in digital form.</a:t>
            </a:r>
          </a:p>
          <a:p>
            <a:pPr marL="342900">
              <a:lnSpc>
                <a:spcPct val="108000"/>
              </a:lnSpc>
              <a:spcBef>
                <a:spcPts val="600"/>
              </a:spcBef>
              <a:spcAft>
                <a:spcPts val="600"/>
              </a:spcAft>
              <a:buFont typeface="Arial" panose="020B0604020202020204" pitchFamily="34" charset="0"/>
              <a:buChar char="•"/>
            </a:pPr>
            <a:r>
              <a:rPr lang="en-US" sz="1800" dirty="0"/>
              <a:t>However, this digitization is not yet being continued in the subsequent enforcement proceedings, where it is still in its early stages. The main reason for this is that the creditor must regularly present an enforceable execution copy in paper form in order to commence enforcement measures. </a:t>
            </a:r>
          </a:p>
          <a:p>
            <a:pPr marL="342900">
              <a:lnSpc>
                <a:spcPct val="108000"/>
              </a:lnSpc>
              <a:spcBef>
                <a:spcPts val="600"/>
              </a:spcBef>
              <a:spcAft>
                <a:spcPts val="600"/>
              </a:spcAft>
              <a:buFont typeface="Arial" panose="020B0604020202020204" pitchFamily="34" charset="0"/>
              <a:buChar char="•"/>
            </a:pPr>
            <a:r>
              <a:rPr lang="en-US" sz="1800" dirty="0"/>
              <a:t>This serves the interests of debtor protection in particular. However, German enforcement law is satisfied with a lower level of debtor protection in the cases of Sections 754a and 829a ZPO. It remains to be seen whether the as-yet unsuccessful expansion of the scope of application of these two provisions will be taken up again in the new legislative period. </a:t>
            </a:r>
          </a:p>
          <a:p>
            <a:pPr marL="342900">
              <a:lnSpc>
                <a:spcPct val="108000"/>
              </a:lnSpc>
              <a:spcBef>
                <a:spcPts val="600"/>
              </a:spcBef>
              <a:spcAft>
                <a:spcPts val="600"/>
              </a:spcAft>
              <a:buFont typeface="Arial" panose="020B0604020202020204" pitchFamily="34" charset="0"/>
              <a:buChar char="•"/>
            </a:pPr>
            <a:r>
              <a:rPr lang="en-US" sz="1800" dirty="0"/>
              <a:t>The idea of creating a central electronic enforcement register for the purpose of digitizing the enforcement process seems to be a long way off.</a:t>
            </a:r>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21</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19287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Conclusion</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234043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2"/>
          <p:cNvSpPr>
            <a:spLocks noGrp="1"/>
          </p:cNvSpPr>
          <p:nvPr>
            <p:ph type="ctrTitle"/>
          </p:nvPr>
        </p:nvSpPr>
        <p:spPr bwMode="auto">
          <a:xfrm>
            <a:off x="1524000" y="3957638"/>
            <a:ext cx="9144000" cy="5762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dirty="0" err="1"/>
              <a:t>Thank</a:t>
            </a:r>
            <a:r>
              <a:rPr lang="de-DE" altLang="de-DE" dirty="0"/>
              <a:t> </a:t>
            </a:r>
            <a:r>
              <a:rPr lang="de-DE" altLang="de-DE" dirty="0" err="1"/>
              <a:t>you</a:t>
            </a:r>
            <a:r>
              <a:rPr lang="de-DE" altLang="de-DE" dirty="0"/>
              <a:t> </a:t>
            </a:r>
            <a:r>
              <a:rPr lang="de-DE" altLang="de-DE" dirty="0" err="1"/>
              <a:t>for</a:t>
            </a:r>
            <a:r>
              <a:rPr lang="de-DE" altLang="de-DE" dirty="0"/>
              <a:t> </a:t>
            </a:r>
            <a:r>
              <a:rPr lang="de-DE" altLang="de-DE" dirty="0" err="1"/>
              <a:t>your</a:t>
            </a:r>
            <a:r>
              <a:rPr lang="de-DE" altLang="de-DE" dirty="0"/>
              <a:t> </a:t>
            </a:r>
            <a:r>
              <a:rPr lang="de-DE" altLang="de-DE" dirty="0" err="1"/>
              <a:t>attention</a:t>
            </a:r>
            <a:r>
              <a:rPr lang="de-DE" altLang="de-DE"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9585969"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en-US" altLang="de-DE" sz="2800" dirty="0"/>
              <a:t>Recent developments in e-justice in German procedural law</a:t>
            </a:r>
            <a:endParaRPr lang="de-DE" altLang="de-DE" sz="2800" dirty="0"/>
          </a:p>
        </p:txBody>
      </p:sp>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b="1" dirty="0"/>
              <a:t>The case file must be kept electronically</a:t>
            </a:r>
          </a:p>
          <a:p>
            <a:pPr marL="342900">
              <a:lnSpc>
                <a:spcPct val="108000"/>
              </a:lnSpc>
              <a:spcBef>
                <a:spcPts val="600"/>
              </a:spcBef>
              <a:spcAft>
                <a:spcPts val="600"/>
              </a:spcAft>
              <a:buFont typeface="Arial" panose="020B0604020202020204" pitchFamily="34" charset="0"/>
              <a:buChar char="•"/>
            </a:pPr>
            <a:r>
              <a:rPr lang="de-DE" b="1" dirty="0"/>
              <a:t>§ 298 (1a) ZPO: </a:t>
            </a:r>
            <a:r>
              <a:rPr lang="de-DE" dirty="0"/>
              <a:t>„The </a:t>
            </a:r>
            <a:r>
              <a:rPr lang="de-DE" dirty="0" err="1"/>
              <a:t>case</a:t>
            </a:r>
            <a:r>
              <a:rPr lang="de-DE" dirty="0"/>
              <a:t> </a:t>
            </a:r>
            <a:r>
              <a:rPr lang="de-DE" dirty="0" err="1"/>
              <a:t>files</a:t>
            </a:r>
            <a:r>
              <a:rPr lang="de-DE" dirty="0"/>
              <a:t> will </a:t>
            </a:r>
            <a:r>
              <a:rPr lang="de-DE" dirty="0" err="1"/>
              <a:t>be</a:t>
            </a:r>
            <a:r>
              <a:rPr lang="de-DE" dirty="0"/>
              <a:t> </a:t>
            </a:r>
            <a:r>
              <a:rPr lang="de-DE" dirty="0" err="1"/>
              <a:t>kept</a:t>
            </a:r>
            <a:r>
              <a:rPr lang="de-DE" dirty="0"/>
              <a:t> </a:t>
            </a:r>
            <a:r>
              <a:rPr lang="de-DE" dirty="0" err="1"/>
              <a:t>electronically</a:t>
            </a:r>
            <a:r>
              <a:rPr lang="de-DE" dirty="0"/>
              <a:t> </a:t>
            </a:r>
            <a:r>
              <a:rPr lang="de-DE" dirty="0" err="1"/>
              <a:t>from</a:t>
            </a:r>
            <a:r>
              <a:rPr lang="de-DE" dirty="0"/>
              <a:t> </a:t>
            </a:r>
            <a:r>
              <a:rPr lang="de-DE" dirty="0" err="1"/>
              <a:t>January</a:t>
            </a:r>
            <a:r>
              <a:rPr lang="de-DE" dirty="0"/>
              <a:t> 1, 2026.“</a:t>
            </a:r>
          </a:p>
          <a:p>
            <a:pPr marL="342900">
              <a:lnSpc>
                <a:spcPct val="108000"/>
              </a:lnSpc>
              <a:spcBef>
                <a:spcPts val="600"/>
              </a:spcBef>
              <a:spcAft>
                <a:spcPts val="600"/>
              </a:spcAft>
              <a:buFont typeface="Arial" panose="020B0604020202020204" pitchFamily="34" charset="0"/>
              <a:buChar char="•"/>
            </a:pPr>
            <a:r>
              <a:rPr lang="en-US" dirty="0"/>
              <a:t>The electronic case file may not be mandatory until January 1, 2026, but in civil litigation it has already been introduced at least to a large extent. </a:t>
            </a:r>
          </a:p>
          <a:p>
            <a:pPr marL="342900">
              <a:lnSpc>
                <a:spcPct val="108000"/>
              </a:lnSpc>
              <a:spcBef>
                <a:spcPts val="600"/>
              </a:spcBef>
              <a:spcAft>
                <a:spcPts val="600"/>
              </a:spcAft>
              <a:buFont typeface="Arial" panose="020B0604020202020204" pitchFamily="34" charset="0"/>
              <a:buChar char="•"/>
            </a:pPr>
            <a:r>
              <a:rPr lang="en-US" dirty="0"/>
              <a:t>Consequence of electronic file management: The judgment (as an enforceable legal document) is created as an original electronic document.</a:t>
            </a:r>
            <a:endParaRPr 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28.02.2025</a:t>
            </a:fld>
            <a:endParaRPr lang="de-DE" altLang="de-DE">
              <a:solidFill>
                <a:schemeClr val="bg1"/>
              </a:solidFill>
              <a:latin typeface="Segoe UI" panose="020B0502040204020203" pitchFamily="34" charset="0"/>
              <a:ea typeface="Verdana" panose="020B0604030504040204" pitchFamily="34" charset="0"/>
            </a:endParaRPr>
          </a:p>
        </p:txBody>
      </p:sp>
    </p:spTree>
    <p:extLst>
      <p:ext uri="{BB962C8B-B14F-4D97-AF65-F5344CB8AC3E}">
        <p14:creationId xmlns:p14="http://schemas.microsoft.com/office/powerpoint/2010/main" val="280501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9585969"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en-US" altLang="de-DE" sz="2800" dirty="0"/>
              <a:t>Recent developments in e-justice in German procedural law</a:t>
            </a:r>
            <a:endParaRPr lang="de-DE" altLang="de-DE" sz="2800" dirty="0"/>
          </a:p>
        </p:txBody>
      </p:sp>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b="1" dirty="0"/>
              <a:t>Digitization in the notarial recording procedure (1)</a:t>
            </a:r>
          </a:p>
          <a:p>
            <a:pPr marL="342900">
              <a:lnSpc>
                <a:spcPct val="108000"/>
              </a:lnSpc>
              <a:spcBef>
                <a:spcPts val="600"/>
              </a:spcBef>
              <a:spcAft>
                <a:spcPts val="600"/>
              </a:spcAft>
              <a:buFont typeface="Arial" panose="020B0604020202020204" pitchFamily="34" charset="0"/>
              <a:buChar char="•"/>
            </a:pPr>
            <a:r>
              <a:rPr lang="en-US" dirty="0"/>
              <a:t>Under the conditions described in §§ 16a ff. </a:t>
            </a:r>
            <a:r>
              <a:rPr lang="en-US" dirty="0" err="1"/>
              <a:t>BeurkG</a:t>
            </a:r>
            <a:r>
              <a:rPr lang="en-US" dirty="0"/>
              <a:t>, notarial recordings can be carried out via video conference.</a:t>
            </a:r>
          </a:p>
          <a:p>
            <a:pPr marL="342900">
              <a:lnSpc>
                <a:spcPct val="108000"/>
              </a:lnSpc>
              <a:spcBef>
                <a:spcPts val="600"/>
              </a:spcBef>
              <a:spcAft>
                <a:spcPts val="600"/>
              </a:spcAft>
              <a:buFont typeface="Arial" panose="020B0604020202020204" pitchFamily="34" charset="0"/>
              <a:buChar char="•"/>
            </a:pPr>
            <a:r>
              <a:rPr lang="en-US" b="1" dirty="0"/>
              <a:t>§ 16a (1) </a:t>
            </a:r>
            <a:r>
              <a:rPr lang="en-US" b="1" dirty="0" err="1"/>
              <a:t>BeurkG</a:t>
            </a:r>
            <a:r>
              <a:rPr lang="en-US" b="1" dirty="0"/>
              <a:t>: </a:t>
            </a:r>
            <a:r>
              <a:rPr lang="en-US" dirty="0"/>
              <a:t>“The recording of declarations of intent can be carried out by means of the video communication system which is, according to § 78p </a:t>
            </a:r>
            <a:r>
              <a:rPr lang="en-US" dirty="0" err="1"/>
              <a:t>BNotO</a:t>
            </a:r>
            <a:r>
              <a:rPr lang="en-US" dirty="0"/>
              <a:t>, operated by the Federal Chamber of Notaries, in accordance with the following provisions, insofar as this is permitted by law.”</a:t>
            </a:r>
          </a:p>
          <a:p>
            <a:pPr marL="342900">
              <a:lnSpc>
                <a:spcPct val="108000"/>
              </a:lnSpc>
              <a:spcBef>
                <a:spcPts val="600"/>
              </a:spcBef>
              <a:spcAft>
                <a:spcPts val="600"/>
              </a:spcAft>
              <a:buFont typeface="Arial" panose="020B0604020202020204" pitchFamily="34" charset="0"/>
              <a:buChar char="•"/>
            </a:pPr>
            <a:r>
              <a:rPr lang="en-US" dirty="0"/>
              <a:t>In these cases, the notarial record is created as an original electronic document. </a:t>
            </a:r>
            <a:endParaRPr 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28.02.2025</a:t>
            </a:fld>
            <a:endParaRPr lang="de-DE" altLang="de-DE">
              <a:solidFill>
                <a:schemeClr val="bg1"/>
              </a:solidFill>
              <a:latin typeface="Segoe UI" panose="020B0502040204020203" pitchFamily="34" charset="0"/>
              <a:ea typeface="Verdana" panose="020B0604030504040204" pitchFamily="34" charset="0"/>
            </a:endParaRPr>
          </a:p>
        </p:txBody>
      </p:sp>
    </p:spTree>
    <p:extLst>
      <p:ext uri="{BB962C8B-B14F-4D97-AF65-F5344CB8AC3E}">
        <p14:creationId xmlns:p14="http://schemas.microsoft.com/office/powerpoint/2010/main" val="158226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9585969"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en-US" altLang="de-DE" sz="2800" dirty="0"/>
              <a:t>Recent developments in e-justice in German procedural law</a:t>
            </a:r>
            <a:endParaRPr lang="de-DE" altLang="de-DE" sz="2800" dirty="0"/>
          </a:p>
        </p:txBody>
      </p:sp>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Digitization in the notarial recording procedure (2)</a:t>
            </a:r>
          </a:p>
          <a:p>
            <a:pPr marL="342900">
              <a:lnSpc>
                <a:spcPct val="108000"/>
              </a:lnSpc>
              <a:spcBef>
                <a:spcPts val="600"/>
              </a:spcBef>
              <a:spcAft>
                <a:spcPts val="600"/>
              </a:spcAft>
              <a:buFont typeface="Arial" panose="020B0604020202020204" pitchFamily="34" charset="0"/>
              <a:buChar char="•"/>
            </a:pPr>
            <a:r>
              <a:rPr lang="en-US" sz="2000" dirty="0"/>
              <a:t>Any notarial record in which a party submits to immediate enforcement for an obligation is an enforceable legal document. </a:t>
            </a:r>
          </a:p>
          <a:p>
            <a:pPr marL="342900">
              <a:lnSpc>
                <a:spcPct val="108000"/>
              </a:lnSpc>
              <a:spcBef>
                <a:spcPts val="600"/>
              </a:spcBef>
              <a:spcAft>
                <a:spcPts val="600"/>
              </a:spcAft>
              <a:buFont typeface="Arial" panose="020B0604020202020204" pitchFamily="34" charset="0"/>
              <a:buChar char="•"/>
            </a:pPr>
            <a:r>
              <a:rPr lang="en-US" sz="2000" b="1" dirty="0"/>
              <a:t>§ 794 (1) Nr. 5 ZPO: </a:t>
            </a:r>
            <a:r>
              <a:rPr lang="en-US" sz="2000" dirty="0"/>
              <a:t>“Compulsory enforcement may furthermore be pursued based on records or documents that have been recorded in accordance with the requirements as to form (…) by a German notary within the bounds of his official authority, (…) and furthermore provided that the debtor has subjected himself, in the record or document, to immediate compulsory enforcement of the claim as specified therein.” </a:t>
            </a:r>
          </a:p>
          <a:p>
            <a:pPr marL="342900">
              <a:lnSpc>
                <a:spcPct val="108000"/>
              </a:lnSpc>
              <a:spcBef>
                <a:spcPts val="600"/>
              </a:spcBef>
              <a:spcAft>
                <a:spcPts val="600"/>
              </a:spcAft>
              <a:buFont typeface="Arial" panose="020B0604020202020204" pitchFamily="34" charset="0"/>
              <a:buChar char="•"/>
            </a:pPr>
            <a:r>
              <a:rPr lang="en-US" sz="2000" dirty="0"/>
              <a:t>According to the current legal situation, the respective records deeds are at least usually drawn up as paper documents, and specifically after a meeting in person. </a:t>
            </a:r>
          </a:p>
          <a:p>
            <a:pPr indent="0">
              <a:lnSpc>
                <a:spcPct val="108000"/>
              </a:lnSpc>
              <a:spcBef>
                <a:spcPts val="600"/>
              </a:spcBef>
              <a:spcAft>
                <a:spcPts val="600"/>
              </a:spcAft>
            </a:pPr>
            <a:endParaRPr 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5</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28.02.2025</a:t>
            </a:fld>
            <a:endParaRPr lang="de-DE" altLang="de-DE">
              <a:solidFill>
                <a:schemeClr val="bg1"/>
              </a:solidFill>
              <a:latin typeface="Segoe UI" panose="020B0502040204020203" pitchFamily="34" charset="0"/>
              <a:ea typeface="Verdana" panose="020B0604030504040204" pitchFamily="34" charset="0"/>
            </a:endParaRPr>
          </a:p>
        </p:txBody>
      </p:sp>
    </p:spTree>
    <p:extLst>
      <p:ext uri="{BB962C8B-B14F-4D97-AF65-F5344CB8AC3E}">
        <p14:creationId xmlns:p14="http://schemas.microsoft.com/office/powerpoint/2010/main" val="72655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9585969"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en-US" altLang="de-DE" sz="2800" dirty="0"/>
              <a:t>Recent developments in e-justice in German procedural law</a:t>
            </a:r>
            <a:endParaRPr lang="de-DE" altLang="de-DE" sz="2800" dirty="0"/>
          </a:p>
        </p:txBody>
      </p:sp>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1900" b="1" dirty="0"/>
              <a:t>Digitization in the notarial recording procedure (3)</a:t>
            </a:r>
          </a:p>
          <a:p>
            <a:pPr marL="342900">
              <a:lnSpc>
                <a:spcPct val="108000"/>
              </a:lnSpc>
              <a:spcBef>
                <a:spcPts val="600"/>
              </a:spcBef>
              <a:spcAft>
                <a:spcPts val="600"/>
              </a:spcAft>
              <a:buFont typeface="Arial" panose="020B0604020202020204" pitchFamily="34" charset="0"/>
              <a:buChar char="•"/>
            </a:pPr>
            <a:r>
              <a:rPr lang="en-US" sz="1900" dirty="0"/>
              <a:t>The notary must create an electronic copy of the respective paper record and put it in the Electronic Documents Archive operated by the Federal Chamber of Notaries. </a:t>
            </a:r>
          </a:p>
          <a:p>
            <a:pPr marL="342900">
              <a:lnSpc>
                <a:spcPct val="108000"/>
              </a:lnSpc>
              <a:spcBef>
                <a:spcPts val="600"/>
              </a:spcBef>
              <a:spcAft>
                <a:spcPts val="600"/>
              </a:spcAft>
              <a:buFont typeface="Arial" panose="020B0604020202020204" pitchFamily="34" charset="0"/>
              <a:buChar char="•"/>
            </a:pPr>
            <a:r>
              <a:rPr lang="en-US" sz="1900" dirty="0"/>
              <a:t>According to § 56 (4) </a:t>
            </a:r>
            <a:r>
              <a:rPr lang="en-US" sz="1900" dirty="0" err="1"/>
              <a:t>BeurkG</a:t>
            </a:r>
            <a:r>
              <a:rPr lang="en-US" sz="1900" dirty="0"/>
              <a:t>, this copy is deemed to have the same legal effects as the paper original.</a:t>
            </a:r>
          </a:p>
          <a:p>
            <a:pPr marL="342900">
              <a:lnSpc>
                <a:spcPct val="108000"/>
              </a:lnSpc>
              <a:spcBef>
                <a:spcPts val="600"/>
              </a:spcBef>
              <a:spcAft>
                <a:spcPts val="600"/>
              </a:spcAft>
              <a:buFont typeface="Arial" panose="020B0604020202020204" pitchFamily="34" charset="0"/>
              <a:buChar char="•"/>
            </a:pPr>
            <a:r>
              <a:rPr lang="en-US" sz="1900" dirty="0"/>
              <a:t>The more extensive reform proposal, which would have also allowed the creation of the record as an original electronic document in the presence of the parties, was not adopted during the legislative period that is just coming to an end. </a:t>
            </a:r>
          </a:p>
          <a:p>
            <a:pPr marL="342900">
              <a:lnSpc>
                <a:spcPct val="108000"/>
              </a:lnSpc>
              <a:spcBef>
                <a:spcPts val="600"/>
              </a:spcBef>
              <a:spcAft>
                <a:spcPts val="600"/>
              </a:spcAft>
              <a:buFont typeface="Arial" panose="020B0604020202020204" pitchFamily="34" charset="0"/>
              <a:buChar char="•"/>
            </a:pPr>
            <a:r>
              <a:rPr lang="en-US" sz="1900" dirty="0"/>
              <a:t>In the cases of § 794 (1) Nr. 5 ZPO, therefore, the enforceable record may not exist as an original electronic document, but at least an “official” electronic copy is available.</a:t>
            </a:r>
          </a:p>
          <a:p>
            <a:pPr indent="0">
              <a:lnSpc>
                <a:spcPct val="108000"/>
              </a:lnSpc>
              <a:spcBef>
                <a:spcPts val="600"/>
              </a:spcBef>
              <a:spcAft>
                <a:spcPts val="600"/>
              </a:spcAft>
            </a:pPr>
            <a:endParaRPr 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6</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28.02.2025</a:t>
            </a:fld>
            <a:endParaRPr lang="de-DE" altLang="de-DE">
              <a:solidFill>
                <a:schemeClr val="bg1"/>
              </a:solidFill>
              <a:latin typeface="Segoe UI" panose="020B0502040204020203" pitchFamily="34" charset="0"/>
              <a:ea typeface="Verdana" panose="020B0604030504040204" pitchFamily="34" charset="0"/>
            </a:endParaRPr>
          </a:p>
        </p:txBody>
      </p:sp>
    </p:spTree>
    <p:extLst>
      <p:ext uri="{BB962C8B-B14F-4D97-AF65-F5344CB8AC3E}">
        <p14:creationId xmlns:p14="http://schemas.microsoft.com/office/powerpoint/2010/main" val="212984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1200"/>
              </a:spcAft>
            </a:pPr>
            <a:r>
              <a:rPr lang="en-US" altLang="de-DE" b="1"/>
              <a:t>General observations </a:t>
            </a:r>
            <a:endParaRPr lang="en-US" altLang="de-DE" b="1" dirty="0"/>
          </a:p>
          <a:p>
            <a:pPr marL="342900">
              <a:lnSpc>
                <a:spcPct val="108000"/>
              </a:lnSpc>
              <a:spcBef>
                <a:spcPts val="600"/>
              </a:spcBef>
              <a:spcAft>
                <a:spcPts val="1200"/>
              </a:spcAft>
              <a:buFont typeface="Arial" panose="020B0604020202020204" pitchFamily="34" charset="0"/>
              <a:buChar char="•"/>
            </a:pPr>
            <a:r>
              <a:rPr lang="en-US" dirty="0"/>
              <a:t>At least with regard to the enforcement of court judgements and notarial records, the German legislator has so far only allowed a few e-justice elements.</a:t>
            </a:r>
          </a:p>
          <a:p>
            <a:pPr marL="342900">
              <a:lnSpc>
                <a:spcPct val="108000"/>
              </a:lnSpc>
              <a:spcBef>
                <a:spcPts val="600"/>
              </a:spcBef>
              <a:spcAft>
                <a:spcPts val="1200"/>
              </a:spcAft>
              <a:buFont typeface="Arial" panose="020B0604020202020204" pitchFamily="34" charset="0"/>
              <a:buChar char="•"/>
            </a:pPr>
            <a:r>
              <a:rPr lang="en-US" dirty="0"/>
              <a:t>Consequently, a lot of paperwork still needs to be done while enforcing such legal documents, and it has to be done by hand. </a:t>
            </a:r>
          </a:p>
          <a:p>
            <a:pPr marL="342900">
              <a:lnSpc>
                <a:spcPct val="108000"/>
              </a:lnSpc>
              <a:spcBef>
                <a:spcPts val="600"/>
              </a:spcBef>
              <a:spcAft>
                <a:spcPts val="1200"/>
              </a:spcAft>
              <a:buFont typeface="Arial" panose="020B0604020202020204" pitchFamily="34" charset="0"/>
              <a:buChar char="•"/>
            </a:pPr>
            <a:r>
              <a:rPr lang="en-US" dirty="0"/>
              <a:t>This can be illustrated by a very simple example. </a:t>
            </a:r>
            <a:endParaRPr 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7</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28.02.2025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101585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E-Justice in the enforcement of judgments and notarial deeds? </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16816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2000" b="1" dirty="0"/>
              <a:t>Just one simple example</a:t>
            </a:r>
          </a:p>
          <a:p>
            <a:pPr marL="342900">
              <a:lnSpc>
                <a:spcPct val="108000"/>
              </a:lnSpc>
              <a:spcBef>
                <a:spcPts val="600"/>
              </a:spcBef>
              <a:spcAft>
                <a:spcPts val="600"/>
              </a:spcAft>
              <a:buFont typeface="Arial" panose="020B0604020202020204" pitchFamily="34" charset="0"/>
              <a:buChar char="•"/>
            </a:pPr>
            <a:r>
              <a:rPr lang="en-US" sz="2000" b="1" dirty="0"/>
              <a:t>Situation:</a:t>
            </a:r>
            <a:r>
              <a:rPr lang="en-US" sz="2000" dirty="0"/>
              <a:t> A court has ordered the debtor to pay a certain amount of money to the creditor. The judgment is legally valid, yet the debtor still doesn’t pay. </a:t>
            </a:r>
          </a:p>
          <a:p>
            <a:pPr marL="342900">
              <a:lnSpc>
                <a:spcPct val="108000"/>
              </a:lnSpc>
              <a:spcBef>
                <a:spcPts val="600"/>
              </a:spcBef>
              <a:spcAft>
                <a:spcPts val="600"/>
              </a:spcAft>
              <a:buFont typeface="Arial" panose="020B0604020202020204" pitchFamily="34" charset="0"/>
              <a:buChar char="•"/>
            </a:pPr>
            <a:r>
              <a:rPr lang="en-US" sz="2000" b="1" dirty="0"/>
              <a:t>The objective pursued by the plaintiff's lawyer: </a:t>
            </a:r>
            <a:r>
              <a:rPr lang="en-US" sz="2000" dirty="0"/>
              <a:t>Get the debtor’s movable property seized and later foreclosed. </a:t>
            </a:r>
          </a:p>
          <a:p>
            <a:pPr marL="342900">
              <a:lnSpc>
                <a:spcPct val="108000"/>
              </a:lnSpc>
              <a:spcBef>
                <a:spcPts val="600"/>
              </a:spcBef>
              <a:spcAft>
                <a:spcPts val="0"/>
              </a:spcAft>
              <a:buFont typeface="Arial" panose="020B0604020202020204" pitchFamily="34" charset="0"/>
              <a:buChar char="•"/>
            </a:pPr>
            <a:r>
              <a:rPr lang="en-US" sz="2000" b="1" dirty="0"/>
              <a:t>What is to be done by the creditor’s lawyer? </a:t>
            </a:r>
          </a:p>
          <a:p>
            <a:pPr marL="720725">
              <a:lnSpc>
                <a:spcPct val="108000"/>
              </a:lnSpc>
              <a:spcBef>
                <a:spcPts val="0"/>
              </a:spcBef>
              <a:spcAft>
                <a:spcPts val="0"/>
              </a:spcAft>
              <a:buFontTx/>
              <a:buChar char="-"/>
            </a:pPr>
            <a:r>
              <a:rPr lang="de-DE" sz="1800" dirty="0" err="1"/>
              <a:t>Submit</a:t>
            </a:r>
            <a:r>
              <a:rPr lang="de-DE" sz="1800" dirty="0"/>
              <a:t> an </a:t>
            </a:r>
            <a:r>
              <a:rPr lang="de-DE" sz="1800" dirty="0" err="1"/>
              <a:t>application</a:t>
            </a:r>
            <a:r>
              <a:rPr lang="de-DE" sz="1800" dirty="0"/>
              <a:t> in electronic form (§ 130d and § 753 (5) ZPO </a:t>
            </a:r>
            <a:r>
              <a:rPr lang="de-DE" sz="1800" dirty="0" err="1"/>
              <a:t>to</a:t>
            </a:r>
            <a:r>
              <a:rPr lang="de-DE" sz="1800" dirty="0"/>
              <a:t> </a:t>
            </a:r>
            <a:r>
              <a:rPr lang="de-DE" sz="1800" dirty="0" err="1"/>
              <a:t>the</a:t>
            </a:r>
            <a:r>
              <a:rPr lang="de-DE" sz="1800" dirty="0"/>
              <a:t> </a:t>
            </a:r>
            <a:r>
              <a:rPr lang="de-DE" sz="1800" dirty="0" err="1"/>
              <a:t>competent</a:t>
            </a:r>
            <a:r>
              <a:rPr lang="de-DE" sz="1800" dirty="0"/>
              <a:t> </a:t>
            </a:r>
            <a:r>
              <a:rPr lang="de-DE" sz="1800" dirty="0" err="1"/>
              <a:t>enforcement</a:t>
            </a:r>
            <a:r>
              <a:rPr lang="de-DE" sz="1800" dirty="0"/>
              <a:t> </a:t>
            </a:r>
            <a:r>
              <a:rPr lang="de-DE" sz="1800" dirty="0" err="1"/>
              <a:t>officer</a:t>
            </a:r>
            <a:r>
              <a:rPr lang="de-DE" sz="1800" dirty="0"/>
              <a:t>. </a:t>
            </a:r>
          </a:p>
          <a:p>
            <a:pPr marL="720725">
              <a:lnSpc>
                <a:spcPct val="108000"/>
              </a:lnSpc>
              <a:spcBef>
                <a:spcPts val="600"/>
              </a:spcBef>
              <a:spcAft>
                <a:spcPts val="600"/>
              </a:spcAft>
              <a:buFontTx/>
              <a:buChar char="-"/>
            </a:pPr>
            <a:r>
              <a:rPr lang="de-DE" sz="1800" dirty="0" err="1"/>
              <a:t>Attach</a:t>
            </a:r>
            <a:r>
              <a:rPr lang="de-DE" sz="1800" dirty="0"/>
              <a:t> an electronic </a:t>
            </a:r>
            <a:r>
              <a:rPr lang="de-DE" sz="1800" dirty="0" err="1"/>
              <a:t>copy</a:t>
            </a:r>
            <a:r>
              <a:rPr lang="de-DE" sz="1800" dirty="0"/>
              <a:t> (simple PDF </a:t>
            </a:r>
            <a:r>
              <a:rPr lang="de-DE" sz="1800" dirty="0" err="1"/>
              <a:t>file</a:t>
            </a:r>
            <a:r>
              <a:rPr lang="de-DE" sz="1800" dirty="0"/>
              <a:t>) </a:t>
            </a:r>
            <a:r>
              <a:rPr lang="de-DE" sz="1800" dirty="0" err="1"/>
              <a:t>to</a:t>
            </a:r>
            <a:r>
              <a:rPr lang="de-DE" sz="1800" dirty="0"/>
              <a:t> </a:t>
            </a:r>
            <a:r>
              <a:rPr lang="de-DE" sz="1800" dirty="0" err="1"/>
              <a:t>that</a:t>
            </a:r>
            <a:r>
              <a:rPr lang="de-DE" sz="1800" dirty="0"/>
              <a:t> </a:t>
            </a:r>
            <a:r>
              <a:rPr lang="de-DE" sz="1800" dirty="0" err="1"/>
              <a:t>application</a:t>
            </a:r>
            <a:r>
              <a:rPr lang="de-DE" sz="1800" dirty="0"/>
              <a:t>. </a:t>
            </a:r>
          </a:p>
          <a:p>
            <a:pPr marL="342900">
              <a:lnSpc>
                <a:spcPct val="108000"/>
              </a:lnSpc>
              <a:spcBef>
                <a:spcPts val="600"/>
              </a:spcBef>
              <a:spcAft>
                <a:spcPts val="600"/>
              </a:spcAft>
              <a:buFont typeface="Arial" panose="020B0604020202020204" pitchFamily="34" charset="0"/>
              <a:buChar char="•"/>
            </a:pPr>
            <a:r>
              <a:rPr lang="de-DE" sz="2000" b="1" dirty="0"/>
              <a:t>And </a:t>
            </a:r>
            <a:r>
              <a:rPr lang="de-DE" sz="2000" b="1" dirty="0" err="1"/>
              <a:t>finally</a:t>
            </a:r>
            <a:r>
              <a:rPr lang="de-DE" sz="2000" b="1" dirty="0"/>
              <a:t>: </a:t>
            </a:r>
            <a:r>
              <a:rPr lang="de-DE" sz="2000" dirty="0"/>
              <a:t>As </a:t>
            </a:r>
            <a:r>
              <a:rPr lang="de-DE" sz="2000" dirty="0" err="1"/>
              <a:t>follows</a:t>
            </a:r>
            <a:r>
              <a:rPr lang="de-DE" sz="2000" dirty="0"/>
              <a:t> </a:t>
            </a:r>
            <a:r>
              <a:rPr lang="de-DE" sz="2000" dirty="0" err="1"/>
              <a:t>especially</a:t>
            </a:r>
            <a:r>
              <a:rPr lang="de-DE" sz="2000" dirty="0"/>
              <a:t> </a:t>
            </a:r>
            <a:r>
              <a:rPr lang="de-DE" sz="2000" dirty="0" err="1"/>
              <a:t>from</a:t>
            </a:r>
            <a:r>
              <a:rPr lang="de-DE" sz="2000" dirty="0"/>
              <a:t> § 724 ZPO and § 754 ZPO, </a:t>
            </a:r>
            <a:r>
              <a:rPr lang="de-DE" sz="2000" dirty="0" err="1"/>
              <a:t>hand</a:t>
            </a:r>
            <a:r>
              <a:rPr lang="de-DE" sz="2000" dirty="0"/>
              <a:t> </a:t>
            </a:r>
            <a:r>
              <a:rPr lang="de-DE" sz="2000" dirty="0" err="1"/>
              <a:t>over</a:t>
            </a:r>
            <a:r>
              <a:rPr lang="de-DE" sz="2000" dirty="0"/>
              <a:t> an </a:t>
            </a:r>
            <a:r>
              <a:rPr lang="de-DE" sz="2000" dirty="0" err="1"/>
              <a:t>enforceable</a:t>
            </a:r>
            <a:r>
              <a:rPr lang="de-DE" sz="2000" dirty="0"/>
              <a:t> </a:t>
            </a:r>
            <a:r>
              <a:rPr lang="de-DE" sz="2000" dirty="0" err="1"/>
              <a:t>execution</a:t>
            </a:r>
            <a:r>
              <a:rPr lang="de-DE" sz="2000" dirty="0"/>
              <a:t> </a:t>
            </a:r>
            <a:r>
              <a:rPr lang="de-DE" sz="2000" dirty="0" err="1"/>
              <a:t>copy</a:t>
            </a:r>
            <a:r>
              <a:rPr lang="de-DE" sz="2000" dirty="0"/>
              <a:t> </a:t>
            </a:r>
            <a:r>
              <a:rPr lang="de-DE" sz="2000" dirty="0" err="1"/>
              <a:t>of</a:t>
            </a:r>
            <a:r>
              <a:rPr lang="de-DE" sz="2000" dirty="0"/>
              <a:t> </a:t>
            </a:r>
            <a:r>
              <a:rPr lang="de-DE" sz="2000" dirty="0" err="1"/>
              <a:t>the</a:t>
            </a:r>
            <a:r>
              <a:rPr lang="de-DE" sz="2000" dirty="0"/>
              <a:t> </a:t>
            </a:r>
            <a:r>
              <a:rPr lang="de-DE" sz="2000" dirty="0" err="1"/>
              <a:t>judgment</a:t>
            </a:r>
            <a:r>
              <a:rPr lang="de-DE" sz="2000" dirty="0"/>
              <a:t> </a:t>
            </a:r>
            <a:r>
              <a:rPr lang="de-DE" sz="2000" dirty="0" err="1"/>
              <a:t>to</a:t>
            </a:r>
            <a:r>
              <a:rPr lang="de-DE" sz="2000" dirty="0"/>
              <a:t> </a:t>
            </a:r>
            <a:r>
              <a:rPr lang="de-DE" sz="2000" dirty="0" err="1"/>
              <a:t>the</a:t>
            </a:r>
            <a:r>
              <a:rPr lang="de-DE" sz="2000" dirty="0"/>
              <a:t> </a:t>
            </a:r>
            <a:r>
              <a:rPr lang="de-DE" sz="2000" dirty="0" err="1"/>
              <a:t>enforcement</a:t>
            </a:r>
            <a:r>
              <a:rPr lang="de-DE" sz="2000" dirty="0"/>
              <a:t> </a:t>
            </a:r>
            <a:r>
              <a:rPr lang="de-DE" sz="2000" dirty="0" err="1"/>
              <a:t>officer</a:t>
            </a:r>
            <a:r>
              <a:rPr lang="de-DE" sz="2000" dirty="0"/>
              <a:t>. </a:t>
            </a:r>
          </a:p>
          <a:p>
            <a:pPr indent="0">
              <a:lnSpc>
                <a:spcPct val="108000"/>
              </a:lnSpc>
              <a:spcBef>
                <a:spcPts val="600"/>
              </a:spcBef>
              <a:spcAft>
                <a:spcPts val="600"/>
              </a:spcAft>
            </a:pPr>
            <a:endParaRPr 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8</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28.02.2025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101585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E-Justice in the enforcement of judgments and notarial deeds? </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303335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anim calcmode="lin" valueType="num">
                                      <p:cBhvr additive="base">
                                        <p:cTn id="31"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1625600" y="1482340"/>
            <a:ext cx="916305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nSpc>
                <a:spcPct val="108000"/>
              </a:lnSpc>
              <a:spcBef>
                <a:spcPts val="600"/>
              </a:spcBef>
              <a:spcAft>
                <a:spcPts val="600"/>
              </a:spcAft>
            </a:pPr>
            <a:r>
              <a:rPr lang="en-US" altLang="de-DE" sz="1950" b="1" dirty="0"/>
              <a:t>What concretely is an “enforceable execution copy” of a judgment or of any other enforceable legal document? (1)</a:t>
            </a:r>
          </a:p>
          <a:p>
            <a:pPr marL="342900">
              <a:lnSpc>
                <a:spcPct val="108000"/>
              </a:lnSpc>
              <a:spcBef>
                <a:spcPts val="600"/>
              </a:spcBef>
              <a:spcAft>
                <a:spcPts val="600"/>
              </a:spcAft>
              <a:buFont typeface="Arial" panose="020B0604020202020204" pitchFamily="34" charset="0"/>
              <a:buChar char="•"/>
            </a:pPr>
            <a:r>
              <a:rPr lang="en-US" sz="1950" dirty="0"/>
              <a:t>An execution copy of a document is a copy that has the same legal effects as the original of this document. </a:t>
            </a:r>
          </a:p>
          <a:p>
            <a:pPr marL="342900">
              <a:lnSpc>
                <a:spcPct val="108000"/>
              </a:lnSpc>
              <a:spcBef>
                <a:spcPts val="600"/>
              </a:spcBef>
              <a:spcAft>
                <a:spcPts val="600"/>
              </a:spcAft>
              <a:buFont typeface="Arial" panose="020B0604020202020204" pitchFamily="34" charset="0"/>
              <a:buChar char="•"/>
            </a:pPr>
            <a:r>
              <a:rPr lang="en-US" sz="1950" dirty="0"/>
              <a:t>An execution copy must therefore be designated as such in a special way, as described for execution copies of judgments in Section 317 (4) ZPO. </a:t>
            </a:r>
          </a:p>
          <a:p>
            <a:pPr marL="342900">
              <a:lnSpc>
                <a:spcPct val="108000"/>
              </a:lnSpc>
              <a:spcBef>
                <a:spcPts val="600"/>
              </a:spcBef>
              <a:spcAft>
                <a:spcPts val="600"/>
              </a:spcAft>
              <a:buFont typeface="Arial" panose="020B0604020202020204" pitchFamily="34" charset="0"/>
              <a:buChar char="•"/>
            </a:pPr>
            <a:r>
              <a:rPr lang="en-US" sz="1950" b="1" dirty="0"/>
              <a:t>§ 317 (4) ZPO:</a:t>
            </a:r>
            <a:r>
              <a:rPr lang="en-US" sz="1950" dirty="0"/>
              <a:t> “The execution copies (…) of judgments are to be signed by the records clerk of the court registry and the court seal is to be affixed to them.”</a:t>
            </a:r>
          </a:p>
          <a:p>
            <a:pPr marL="342900">
              <a:lnSpc>
                <a:spcPct val="108000"/>
              </a:lnSpc>
              <a:spcBef>
                <a:spcPts val="600"/>
              </a:spcBef>
              <a:spcAft>
                <a:spcPts val="600"/>
              </a:spcAft>
              <a:buFont typeface="Arial" panose="020B0604020202020204" pitchFamily="34" charset="0"/>
              <a:buChar char="•"/>
            </a:pPr>
            <a:r>
              <a:rPr lang="en-US" sz="1950" dirty="0"/>
              <a:t>Under German law, execution copies are only available in paper form.</a:t>
            </a:r>
          </a:p>
          <a:p>
            <a:pPr marL="342900">
              <a:lnSpc>
                <a:spcPct val="108000"/>
              </a:lnSpc>
              <a:spcBef>
                <a:spcPts val="600"/>
              </a:spcBef>
              <a:spcAft>
                <a:spcPts val="600"/>
              </a:spcAft>
              <a:buFont typeface="Arial" panose="020B0604020202020204" pitchFamily="34" charset="0"/>
              <a:buChar char="•"/>
            </a:pPr>
            <a:r>
              <a:rPr lang="en-US" sz="1950" b="1" dirty="0"/>
              <a:t>§ 317 (2) 1 ZPO: </a:t>
            </a:r>
            <a:r>
              <a:rPr lang="en-US" sz="1950" dirty="0"/>
              <a:t>“Execution copies will be issued only upon corresponding application being made, and solely in paper format.”</a:t>
            </a:r>
            <a:endParaRPr lang="de-DE" sz="1950"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de-DE" dirty="0">
                <a:solidFill>
                  <a:schemeClr val="bg1"/>
                </a:solidFill>
                <a:latin typeface="Segoe UI" panose="020B0502040204020203" pitchFamily="34" charset="0"/>
              </a:rPr>
              <a:t>E-Justice in Enforcement Law </a:t>
            </a:r>
            <a:endParaRPr lang="de-DE" altLang="de-DE" dirty="0">
              <a:solidFill>
                <a:schemeClr val="bg1"/>
              </a:solidFill>
              <a:latin typeface="Segoe UI" panose="020B0502040204020203" pitchFamily="34"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9</a:t>
            </a:fld>
            <a:endParaRPr lang="de-DE" altLang="de-DE">
              <a:solidFill>
                <a:schemeClr val="bg1"/>
              </a:solidFill>
              <a:latin typeface="Segoe UI" panose="020B0502040204020203" pitchFamily="34" charset="0"/>
            </a:endParaRPr>
          </a:p>
        </p:txBody>
      </p:sp>
      <p:sp>
        <p:nvSpPr>
          <p:cNvPr id="18438" name="Datumsplatzhalt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300B8D-3FF4-42FF-96B5-894310DB34C2}" type="datetime1">
              <a:rPr lang="de-DE" altLang="de-DE" smtClean="0">
                <a:solidFill>
                  <a:schemeClr val="bg1"/>
                </a:solidFill>
                <a:latin typeface="Segoe UI" panose="020B0502040204020203" pitchFamily="34" charset="0"/>
                <a:ea typeface="Verdana" panose="020B0604030504040204" pitchFamily="34" charset="0"/>
              </a:rPr>
              <a:pPr fontAlgn="base">
                <a:spcBef>
                  <a:spcPct val="0"/>
                </a:spcBef>
                <a:spcAft>
                  <a:spcPct val="0"/>
                </a:spcAft>
              </a:pPr>
              <a:t>01.03.2025</a:t>
            </a:fld>
            <a:endParaRPr lang="de-DE" altLang="de-DE">
              <a:solidFill>
                <a:schemeClr val="bg1"/>
              </a:solidFill>
              <a:latin typeface="Segoe UI" panose="020B0502040204020203" pitchFamily="34" charset="0"/>
              <a:ea typeface="Verdana" panose="020B0604030504040204" pitchFamily="34" charset="0"/>
            </a:endParaRPr>
          </a:p>
        </p:txBody>
      </p:sp>
      <p:sp>
        <p:nvSpPr>
          <p:cNvPr id="3" name="Rectangle 2">
            <a:extLst>
              <a:ext uri="{FF2B5EF4-FFF2-40B4-BE49-F238E27FC236}">
                <a16:creationId xmlns:a16="http://schemas.microsoft.com/office/drawing/2014/main" id="{371D33E9-FA9F-4741-AE77-0B52C18D8E48}"/>
              </a:ext>
            </a:extLst>
          </p:cNvPr>
          <p:cNvSpPr>
            <a:spLocks noGrp="1" noChangeArrowheads="1"/>
          </p:cNvSpPr>
          <p:nvPr>
            <p:ph type="body" sz="quarter" idx="10"/>
          </p:nvPr>
        </p:nvSpPr>
        <p:spPr bwMode="auto">
          <a:xfrm>
            <a:off x="398463" y="430540"/>
            <a:ext cx="101585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800" b="0" i="0" u="none" strike="noStrike" cap="none" normalizeH="0" baseline="0" dirty="0">
                <a:ln>
                  <a:noFill/>
                </a:ln>
                <a:effectLst/>
              </a:rPr>
              <a:t>E-Justice in the enforcement of judgments and notarial deeds? </a:t>
            </a:r>
            <a:endParaRPr kumimoji="0" lang="de-DE" altLang="de-DE" sz="2800" b="0" i="0" u="none" strike="noStrike" cap="none" normalizeH="0" baseline="0" dirty="0">
              <a:ln>
                <a:noFill/>
              </a:ln>
              <a:effectLst/>
            </a:endParaRPr>
          </a:p>
        </p:txBody>
      </p:sp>
    </p:spTree>
    <p:extLst>
      <p:ext uri="{BB962C8B-B14F-4D97-AF65-F5344CB8AC3E}">
        <p14:creationId xmlns:p14="http://schemas.microsoft.com/office/powerpoint/2010/main" val="249227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Design">
  <a:themeElements>
    <a:clrScheme name="Benutzerdefiniert 1">
      <a:dk1>
        <a:sysClr val="windowText" lastClr="000000"/>
      </a:dk1>
      <a:lt1>
        <a:sysClr val="window" lastClr="FFFFFF"/>
      </a:lt1>
      <a:dk2>
        <a:srgbClr val="004877"/>
      </a:dk2>
      <a:lt2>
        <a:srgbClr val="E6E6E6"/>
      </a:lt2>
      <a:accent1>
        <a:srgbClr val="C82254"/>
      </a:accent1>
      <a:accent2>
        <a:srgbClr val="D7DF23"/>
      </a:accent2>
      <a:accent3>
        <a:srgbClr val="01283F"/>
      </a:accent3>
      <a:accent4>
        <a:srgbClr val="BEBEBE"/>
      </a:accent4>
      <a:accent5>
        <a:srgbClr val="919191"/>
      </a:accent5>
      <a:accent6>
        <a:srgbClr val="BEBEBE"/>
      </a:accent6>
      <a:hlink>
        <a:srgbClr val="0000FF"/>
      </a:hlink>
      <a:folHlink>
        <a:srgbClr val="8DB3E2"/>
      </a:folHlink>
    </a:clrScheme>
    <a:fontScheme name="1_Office-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2638</Words>
  <Application>Microsoft Office PowerPoint</Application>
  <PresentationFormat>Breitbild</PresentationFormat>
  <Paragraphs>183</Paragraphs>
  <Slides>22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Lucida Grande</vt:lpstr>
      <vt:lpstr>Segoe UI</vt:lpstr>
      <vt:lpstr>Verdana</vt:lpstr>
      <vt:lpstr>1_Office-Design</vt:lpstr>
      <vt:lpstr>E-Justice in Enforcement Law</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mws</dc:creator>
  <cp:lastModifiedBy>Christian Gomille</cp:lastModifiedBy>
  <cp:revision>346</cp:revision>
  <cp:lastPrinted>2022-03-04T11:16:12Z</cp:lastPrinted>
  <dcterms:created xsi:type="dcterms:W3CDTF">2010-05-03T10:36:49Z</dcterms:created>
  <dcterms:modified xsi:type="dcterms:W3CDTF">2025-03-01T05:21:13Z</dcterms:modified>
</cp:coreProperties>
</file>